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2" r:id="rId3"/>
    <p:sldId id="268" r:id="rId4"/>
    <p:sldId id="269" r:id="rId5"/>
    <p:sldId id="257" r:id="rId6"/>
    <p:sldId id="260" r:id="rId7"/>
    <p:sldId id="258" r:id="rId8"/>
    <p:sldId id="259" r:id="rId9"/>
    <p:sldId id="261" r:id="rId10"/>
    <p:sldId id="262" r:id="rId11"/>
    <p:sldId id="263" r:id="rId12"/>
    <p:sldId id="264" r:id="rId13"/>
    <p:sldId id="265" r:id="rId14"/>
    <p:sldId id="270" r:id="rId15"/>
    <p:sldId id="273" r:id="rId16"/>
    <p:sldId id="271" r:id="rId17"/>
    <p:sldId id="266" r:id="rId18"/>
    <p:sldId id="274"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26" autoAdjust="0"/>
  </p:normalViewPr>
  <p:slideViewPr>
    <p:cSldViewPr snapToGrid="0">
      <p:cViewPr varScale="1">
        <p:scale>
          <a:sx n="82" d="100"/>
          <a:sy n="82" d="100"/>
        </p:scale>
        <p:origin x="720"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753025-54B8-4CA9-946B-7E887F0DFB89}"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8537134-CE1D-43D1-857A-BF3764BDAA59}">
      <dgm:prSet/>
      <dgm:spPr/>
      <dgm:t>
        <a:bodyPr/>
        <a:lstStyle/>
        <a:p>
          <a:r>
            <a:rPr lang="en-GB"/>
            <a:t>As children grow up and experience the world around them, they may be exposed to the odd incident where another child might say something hurtful towards them, might talk about them behind their backs, make them feel uncomfortable in a social situation or physical hurt them, for example, hit them. </a:t>
          </a:r>
          <a:endParaRPr lang="en-US"/>
        </a:p>
      </dgm:t>
    </dgm:pt>
    <dgm:pt modelId="{FE7842BD-1B33-4048-AF48-9477E7EEB804}" type="parTrans" cxnId="{C9164687-5E5F-46DE-9950-96A6B8584E3B}">
      <dgm:prSet/>
      <dgm:spPr/>
      <dgm:t>
        <a:bodyPr/>
        <a:lstStyle/>
        <a:p>
          <a:endParaRPr lang="en-US"/>
        </a:p>
      </dgm:t>
    </dgm:pt>
    <dgm:pt modelId="{084F1FD9-82B8-4516-9452-5BC6C16D29F4}" type="sibTrans" cxnId="{C9164687-5E5F-46DE-9950-96A6B8584E3B}">
      <dgm:prSet/>
      <dgm:spPr/>
      <dgm:t>
        <a:bodyPr/>
        <a:lstStyle/>
        <a:p>
          <a:endParaRPr lang="en-US"/>
        </a:p>
      </dgm:t>
    </dgm:pt>
    <dgm:pt modelId="{BCE6133E-6268-4FDB-8EDF-B913FA40BB4D}">
      <dgm:prSet/>
      <dgm:spPr/>
      <dgm:t>
        <a:bodyPr/>
        <a:lstStyle/>
        <a:p>
          <a:r>
            <a:rPr lang="en-GB"/>
            <a:t>While these behaviours are not acceptable, hopefully they are rare in occurrence and are quickly resolved with the help of adults around them.</a:t>
          </a:r>
          <a:endParaRPr lang="en-US"/>
        </a:p>
      </dgm:t>
    </dgm:pt>
    <dgm:pt modelId="{923706AF-B919-463A-822D-BE6BF9B6D8C4}" type="parTrans" cxnId="{7B43DD86-CF84-4414-93BB-656F8F1A6080}">
      <dgm:prSet/>
      <dgm:spPr/>
      <dgm:t>
        <a:bodyPr/>
        <a:lstStyle/>
        <a:p>
          <a:endParaRPr lang="en-US"/>
        </a:p>
      </dgm:t>
    </dgm:pt>
    <dgm:pt modelId="{8E2E372C-D6C8-4FCF-A4B5-F437FFD6DEDA}" type="sibTrans" cxnId="{7B43DD86-CF84-4414-93BB-656F8F1A6080}">
      <dgm:prSet/>
      <dgm:spPr/>
      <dgm:t>
        <a:bodyPr/>
        <a:lstStyle/>
        <a:p>
          <a:endParaRPr lang="en-US"/>
        </a:p>
      </dgm:t>
    </dgm:pt>
    <dgm:pt modelId="{BB738EC6-5BBA-456F-A7F9-2189CA4DA17A}">
      <dgm:prSet/>
      <dgm:spPr/>
      <dgm:t>
        <a:bodyPr/>
        <a:lstStyle/>
        <a:p>
          <a:r>
            <a:rPr lang="en-GB"/>
            <a:t>Younger children are better at asking adults for help but the older children are, the less likely they are to seek help. Indeed, they may not realise they are in potentially abusive situations. </a:t>
          </a:r>
          <a:endParaRPr lang="en-US"/>
        </a:p>
      </dgm:t>
    </dgm:pt>
    <dgm:pt modelId="{9B8BFBA0-C0DE-40F9-9075-FD8AA0BC24DF}" type="parTrans" cxnId="{C2F52AE3-7450-4077-81DA-8A1DA5176EFF}">
      <dgm:prSet/>
      <dgm:spPr/>
      <dgm:t>
        <a:bodyPr/>
        <a:lstStyle/>
        <a:p>
          <a:endParaRPr lang="en-US"/>
        </a:p>
      </dgm:t>
    </dgm:pt>
    <dgm:pt modelId="{672B8226-ED8B-4417-909C-352EB56932C8}" type="sibTrans" cxnId="{C2F52AE3-7450-4077-81DA-8A1DA5176EFF}">
      <dgm:prSet/>
      <dgm:spPr/>
      <dgm:t>
        <a:bodyPr/>
        <a:lstStyle/>
        <a:p>
          <a:endParaRPr lang="en-US"/>
        </a:p>
      </dgm:t>
    </dgm:pt>
    <dgm:pt modelId="{2DC37A47-247E-46DF-8697-F542BA11A37D}" type="pres">
      <dgm:prSet presAssocID="{59753025-54B8-4CA9-946B-7E887F0DFB89}" presName="linear" presStyleCnt="0">
        <dgm:presLayoutVars>
          <dgm:animLvl val="lvl"/>
          <dgm:resizeHandles val="exact"/>
        </dgm:presLayoutVars>
      </dgm:prSet>
      <dgm:spPr/>
    </dgm:pt>
    <dgm:pt modelId="{DAA986FB-4F49-4C77-A2BF-3BB0BFA89F7E}" type="pres">
      <dgm:prSet presAssocID="{C8537134-CE1D-43D1-857A-BF3764BDAA59}" presName="parentText" presStyleLbl="node1" presStyleIdx="0" presStyleCnt="3">
        <dgm:presLayoutVars>
          <dgm:chMax val="0"/>
          <dgm:bulletEnabled val="1"/>
        </dgm:presLayoutVars>
      </dgm:prSet>
      <dgm:spPr/>
    </dgm:pt>
    <dgm:pt modelId="{029E08FB-733F-4BCA-A30C-5A803AACDA3F}" type="pres">
      <dgm:prSet presAssocID="{084F1FD9-82B8-4516-9452-5BC6C16D29F4}" presName="spacer" presStyleCnt="0"/>
      <dgm:spPr/>
    </dgm:pt>
    <dgm:pt modelId="{B858A49D-A4CB-4473-ACB9-37674D4185BA}" type="pres">
      <dgm:prSet presAssocID="{BCE6133E-6268-4FDB-8EDF-B913FA40BB4D}" presName="parentText" presStyleLbl="node1" presStyleIdx="1" presStyleCnt="3">
        <dgm:presLayoutVars>
          <dgm:chMax val="0"/>
          <dgm:bulletEnabled val="1"/>
        </dgm:presLayoutVars>
      </dgm:prSet>
      <dgm:spPr/>
    </dgm:pt>
    <dgm:pt modelId="{F07B579A-5B7C-4971-A28D-E6C0B22AC6EE}" type="pres">
      <dgm:prSet presAssocID="{8E2E372C-D6C8-4FCF-A4B5-F437FFD6DEDA}" presName="spacer" presStyleCnt="0"/>
      <dgm:spPr/>
    </dgm:pt>
    <dgm:pt modelId="{843065AA-2781-46F9-B93D-36431A2F8F0F}" type="pres">
      <dgm:prSet presAssocID="{BB738EC6-5BBA-456F-A7F9-2189CA4DA17A}" presName="parentText" presStyleLbl="node1" presStyleIdx="2" presStyleCnt="3">
        <dgm:presLayoutVars>
          <dgm:chMax val="0"/>
          <dgm:bulletEnabled val="1"/>
        </dgm:presLayoutVars>
      </dgm:prSet>
      <dgm:spPr/>
    </dgm:pt>
  </dgm:ptLst>
  <dgm:cxnLst>
    <dgm:cxn modelId="{5CFBEB24-FC50-4EE4-93A3-8EF16A4403D5}" type="presOf" srcId="{BB738EC6-5BBA-456F-A7F9-2189CA4DA17A}" destId="{843065AA-2781-46F9-B93D-36431A2F8F0F}" srcOrd="0" destOrd="0" presId="urn:microsoft.com/office/officeart/2005/8/layout/vList2"/>
    <dgm:cxn modelId="{96011160-AA7A-4CB2-9129-83927E3A870F}" type="presOf" srcId="{BCE6133E-6268-4FDB-8EDF-B913FA40BB4D}" destId="{B858A49D-A4CB-4473-ACB9-37674D4185BA}" srcOrd="0" destOrd="0" presId="urn:microsoft.com/office/officeart/2005/8/layout/vList2"/>
    <dgm:cxn modelId="{61EB494B-C6C9-4866-8957-D34E1DDABC97}" type="presOf" srcId="{C8537134-CE1D-43D1-857A-BF3764BDAA59}" destId="{DAA986FB-4F49-4C77-A2BF-3BB0BFA89F7E}" srcOrd="0" destOrd="0" presId="urn:microsoft.com/office/officeart/2005/8/layout/vList2"/>
    <dgm:cxn modelId="{7B43DD86-CF84-4414-93BB-656F8F1A6080}" srcId="{59753025-54B8-4CA9-946B-7E887F0DFB89}" destId="{BCE6133E-6268-4FDB-8EDF-B913FA40BB4D}" srcOrd="1" destOrd="0" parTransId="{923706AF-B919-463A-822D-BE6BF9B6D8C4}" sibTransId="{8E2E372C-D6C8-4FCF-A4B5-F437FFD6DEDA}"/>
    <dgm:cxn modelId="{C9164687-5E5F-46DE-9950-96A6B8584E3B}" srcId="{59753025-54B8-4CA9-946B-7E887F0DFB89}" destId="{C8537134-CE1D-43D1-857A-BF3764BDAA59}" srcOrd="0" destOrd="0" parTransId="{FE7842BD-1B33-4048-AF48-9477E7EEB804}" sibTransId="{084F1FD9-82B8-4516-9452-5BC6C16D29F4}"/>
    <dgm:cxn modelId="{691CC0D5-62CE-443B-B9A9-0403EB302898}" type="presOf" srcId="{59753025-54B8-4CA9-946B-7E887F0DFB89}" destId="{2DC37A47-247E-46DF-8697-F542BA11A37D}" srcOrd="0" destOrd="0" presId="urn:microsoft.com/office/officeart/2005/8/layout/vList2"/>
    <dgm:cxn modelId="{C2F52AE3-7450-4077-81DA-8A1DA5176EFF}" srcId="{59753025-54B8-4CA9-946B-7E887F0DFB89}" destId="{BB738EC6-5BBA-456F-A7F9-2189CA4DA17A}" srcOrd="2" destOrd="0" parTransId="{9B8BFBA0-C0DE-40F9-9075-FD8AA0BC24DF}" sibTransId="{672B8226-ED8B-4417-909C-352EB56932C8}"/>
    <dgm:cxn modelId="{EF12CB70-D0C6-40D7-8080-5AEBA13B2620}" type="presParOf" srcId="{2DC37A47-247E-46DF-8697-F542BA11A37D}" destId="{DAA986FB-4F49-4C77-A2BF-3BB0BFA89F7E}" srcOrd="0" destOrd="0" presId="urn:microsoft.com/office/officeart/2005/8/layout/vList2"/>
    <dgm:cxn modelId="{F17448BE-67F8-4A82-9C9A-960C801B8087}" type="presParOf" srcId="{2DC37A47-247E-46DF-8697-F542BA11A37D}" destId="{029E08FB-733F-4BCA-A30C-5A803AACDA3F}" srcOrd="1" destOrd="0" presId="urn:microsoft.com/office/officeart/2005/8/layout/vList2"/>
    <dgm:cxn modelId="{03772F70-B204-4E4C-97FE-B1D752BE3901}" type="presParOf" srcId="{2DC37A47-247E-46DF-8697-F542BA11A37D}" destId="{B858A49D-A4CB-4473-ACB9-37674D4185BA}" srcOrd="2" destOrd="0" presId="urn:microsoft.com/office/officeart/2005/8/layout/vList2"/>
    <dgm:cxn modelId="{C60AC9A3-F1FC-4BFE-9844-7F3344030B9E}" type="presParOf" srcId="{2DC37A47-247E-46DF-8697-F542BA11A37D}" destId="{F07B579A-5B7C-4971-A28D-E6C0B22AC6EE}" srcOrd="3" destOrd="0" presId="urn:microsoft.com/office/officeart/2005/8/layout/vList2"/>
    <dgm:cxn modelId="{5421AFE0-77DA-4500-9319-63498315F98B}" type="presParOf" srcId="{2DC37A47-247E-46DF-8697-F542BA11A37D}" destId="{843065AA-2781-46F9-B93D-36431A2F8F0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B460B2-5C1E-45F5-A07F-5BD07F4DD6A7}"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055570E-640A-47E0-B775-3478091532B7}">
      <dgm:prSet custT="1"/>
      <dgm:spPr/>
      <dgm:t>
        <a:bodyPr/>
        <a:lstStyle/>
        <a:p>
          <a:pPr>
            <a:defRPr cap="all"/>
          </a:pPr>
          <a:r>
            <a:rPr lang="en-US" sz="2000" dirty="0"/>
            <a:t>Don’t be dismissive, would you be dismissive if an adult told you the same thing.</a:t>
          </a:r>
        </a:p>
      </dgm:t>
    </dgm:pt>
    <dgm:pt modelId="{628B7DE6-6E7E-4D5F-88EA-87C096B3591D}" type="parTrans" cxnId="{BA05D744-BD0B-4F63-82E4-32D8A297F5BA}">
      <dgm:prSet/>
      <dgm:spPr/>
      <dgm:t>
        <a:bodyPr/>
        <a:lstStyle/>
        <a:p>
          <a:endParaRPr lang="en-US"/>
        </a:p>
      </dgm:t>
    </dgm:pt>
    <dgm:pt modelId="{9F6166D7-254F-4785-9CE7-9365A6A33165}" type="sibTrans" cxnId="{BA05D744-BD0B-4F63-82E4-32D8A297F5BA}">
      <dgm:prSet/>
      <dgm:spPr/>
      <dgm:t>
        <a:bodyPr/>
        <a:lstStyle/>
        <a:p>
          <a:endParaRPr lang="en-US"/>
        </a:p>
      </dgm:t>
    </dgm:pt>
    <dgm:pt modelId="{28D8E4B1-60D4-425E-BAF3-F63369D5B2BF}">
      <dgm:prSet/>
      <dgm:spPr/>
      <dgm:t>
        <a:bodyPr/>
        <a:lstStyle/>
        <a:p>
          <a:pPr>
            <a:defRPr cap="all"/>
          </a:pPr>
          <a:r>
            <a:rPr lang="en-US"/>
            <a:t>Signpost young people to who can support them.</a:t>
          </a:r>
        </a:p>
      </dgm:t>
    </dgm:pt>
    <dgm:pt modelId="{34D21C25-C76C-4AC3-BF55-226953314A43}" type="parTrans" cxnId="{84BE62BB-FA34-45B2-BF2A-87AE1FE5A2EE}">
      <dgm:prSet/>
      <dgm:spPr/>
      <dgm:t>
        <a:bodyPr/>
        <a:lstStyle/>
        <a:p>
          <a:endParaRPr lang="en-US"/>
        </a:p>
      </dgm:t>
    </dgm:pt>
    <dgm:pt modelId="{34497F4F-C53C-4406-A926-3C48A17E130A}" type="sibTrans" cxnId="{84BE62BB-FA34-45B2-BF2A-87AE1FE5A2EE}">
      <dgm:prSet/>
      <dgm:spPr/>
      <dgm:t>
        <a:bodyPr/>
        <a:lstStyle/>
        <a:p>
          <a:endParaRPr lang="en-US"/>
        </a:p>
      </dgm:t>
    </dgm:pt>
    <dgm:pt modelId="{5D93BDC2-2DB1-41A4-84EB-D9FAA209A23B}">
      <dgm:prSet/>
      <dgm:spPr/>
      <dgm:t>
        <a:bodyPr/>
        <a:lstStyle/>
        <a:p>
          <a:pPr>
            <a:defRPr cap="all"/>
          </a:pPr>
          <a:r>
            <a:rPr lang="en-US"/>
            <a:t>Contact the DSL team.</a:t>
          </a:r>
        </a:p>
      </dgm:t>
    </dgm:pt>
    <dgm:pt modelId="{A213613D-DD78-4DE0-889F-66E084407314}" type="parTrans" cxnId="{B8CA77F6-2F3C-4747-A470-10A2B4E147CF}">
      <dgm:prSet/>
      <dgm:spPr/>
      <dgm:t>
        <a:bodyPr/>
        <a:lstStyle/>
        <a:p>
          <a:endParaRPr lang="en-US"/>
        </a:p>
      </dgm:t>
    </dgm:pt>
    <dgm:pt modelId="{C06B0428-F0F0-4CAF-8801-C5A2D5874FD9}" type="sibTrans" cxnId="{B8CA77F6-2F3C-4747-A470-10A2B4E147CF}">
      <dgm:prSet/>
      <dgm:spPr/>
      <dgm:t>
        <a:bodyPr/>
        <a:lstStyle/>
        <a:p>
          <a:endParaRPr lang="en-US"/>
        </a:p>
      </dgm:t>
    </dgm:pt>
    <dgm:pt modelId="{DE7ACE67-63ED-41B3-BC5F-E419B60A76A6}">
      <dgm:prSet/>
      <dgm:spPr/>
      <dgm:t>
        <a:bodyPr/>
        <a:lstStyle/>
        <a:p>
          <a:pPr>
            <a:defRPr cap="all"/>
          </a:pPr>
          <a:r>
            <a:rPr lang="en-US"/>
            <a:t>Remember they have come to you because they trust you.</a:t>
          </a:r>
        </a:p>
      </dgm:t>
    </dgm:pt>
    <dgm:pt modelId="{E1EBDE10-6C71-4295-83D6-6288952ECB0F}" type="parTrans" cxnId="{DE6B30C2-9252-4545-AD19-86B32B7F06D8}">
      <dgm:prSet/>
      <dgm:spPr/>
      <dgm:t>
        <a:bodyPr/>
        <a:lstStyle/>
        <a:p>
          <a:endParaRPr lang="en-US"/>
        </a:p>
      </dgm:t>
    </dgm:pt>
    <dgm:pt modelId="{CA37778A-EFF2-4BC8-AC03-75E2CF6767B0}" type="sibTrans" cxnId="{DE6B30C2-9252-4545-AD19-86B32B7F06D8}">
      <dgm:prSet/>
      <dgm:spPr/>
      <dgm:t>
        <a:bodyPr/>
        <a:lstStyle/>
        <a:p>
          <a:endParaRPr lang="en-US"/>
        </a:p>
      </dgm:t>
    </dgm:pt>
    <dgm:pt modelId="{12F0D1D6-90C5-4DCF-9A39-25C4440EA836}" type="pres">
      <dgm:prSet presAssocID="{34B460B2-5C1E-45F5-A07F-5BD07F4DD6A7}" presName="root" presStyleCnt="0">
        <dgm:presLayoutVars>
          <dgm:dir/>
          <dgm:resizeHandles val="exact"/>
        </dgm:presLayoutVars>
      </dgm:prSet>
      <dgm:spPr/>
    </dgm:pt>
    <dgm:pt modelId="{9B4CA6EE-6BD4-4916-84CD-57FB43CB03EB}" type="pres">
      <dgm:prSet presAssocID="{2055570E-640A-47E0-B775-3478091532B7}" presName="compNode" presStyleCnt="0"/>
      <dgm:spPr/>
    </dgm:pt>
    <dgm:pt modelId="{86EC782A-A772-4E4F-B597-FB208017B189}" type="pres">
      <dgm:prSet presAssocID="{2055570E-640A-47E0-B775-3478091532B7}" presName="iconBgRect" presStyleLbl="bgShp" presStyleIdx="0" presStyleCnt="4"/>
      <dgm:spPr>
        <a:prstGeom prst="round2DiagRect">
          <a:avLst>
            <a:gd name="adj1" fmla="val 29727"/>
            <a:gd name="adj2" fmla="val 0"/>
          </a:avLst>
        </a:prstGeom>
      </dgm:spPr>
    </dgm:pt>
    <dgm:pt modelId="{EF318835-0122-48CF-BCDA-25E4DE998BE8}" type="pres">
      <dgm:prSet presAssocID="{2055570E-640A-47E0-B775-3478091532B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vil Face Outline"/>
        </a:ext>
      </dgm:extLst>
    </dgm:pt>
    <dgm:pt modelId="{2E173F8C-44BD-40A8-8F86-77221036E59B}" type="pres">
      <dgm:prSet presAssocID="{2055570E-640A-47E0-B775-3478091532B7}" presName="spaceRect" presStyleCnt="0"/>
      <dgm:spPr/>
    </dgm:pt>
    <dgm:pt modelId="{A64677A9-A873-45A0-84F3-D2DE6C9AC818}" type="pres">
      <dgm:prSet presAssocID="{2055570E-640A-47E0-B775-3478091532B7}" presName="textRect" presStyleLbl="revTx" presStyleIdx="0" presStyleCnt="4">
        <dgm:presLayoutVars>
          <dgm:chMax val="1"/>
          <dgm:chPref val="1"/>
        </dgm:presLayoutVars>
      </dgm:prSet>
      <dgm:spPr/>
    </dgm:pt>
    <dgm:pt modelId="{72356016-10F3-416D-A517-E9B19F678C8F}" type="pres">
      <dgm:prSet presAssocID="{9F6166D7-254F-4785-9CE7-9365A6A33165}" presName="sibTrans" presStyleCnt="0"/>
      <dgm:spPr/>
    </dgm:pt>
    <dgm:pt modelId="{9563E5A8-0E66-428D-8503-6988FE77C05D}" type="pres">
      <dgm:prSet presAssocID="{28D8E4B1-60D4-425E-BAF3-F63369D5B2BF}" presName="compNode" presStyleCnt="0"/>
      <dgm:spPr/>
    </dgm:pt>
    <dgm:pt modelId="{42101927-E72C-4B68-8CF8-08E81B6DE0DC}" type="pres">
      <dgm:prSet presAssocID="{28D8E4B1-60D4-425E-BAF3-F63369D5B2BF}" presName="iconBgRect" presStyleLbl="bgShp" presStyleIdx="1" presStyleCnt="4"/>
      <dgm:spPr>
        <a:prstGeom prst="round2DiagRect">
          <a:avLst>
            <a:gd name="adj1" fmla="val 29727"/>
            <a:gd name="adj2" fmla="val 0"/>
          </a:avLst>
        </a:prstGeom>
      </dgm:spPr>
    </dgm:pt>
    <dgm:pt modelId="{9C78F418-8F64-4F24-9D4C-F14EAC46D042}" type="pres">
      <dgm:prSet presAssocID="{28D8E4B1-60D4-425E-BAF3-F63369D5B2B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gnpost"/>
        </a:ext>
      </dgm:extLst>
    </dgm:pt>
    <dgm:pt modelId="{EED4226E-BB18-4985-9C41-374AD78BDF24}" type="pres">
      <dgm:prSet presAssocID="{28D8E4B1-60D4-425E-BAF3-F63369D5B2BF}" presName="spaceRect" presStyleCnt="0"/>
      <dgm:spPr/>
    </dgm:pt>
    <dgm:pt modelId="{006F72B1-0DF2-49E1-96C8-4B532AB234EC}" type="pres">
      <dgm:prSet presAssocID="{28D8E4B1-60D4-425E-BAF3-F63369D5B2BF}" presName="textRect" presStyleLbl="revTx" presStyleIdx="1" presStyleCnt="4">
        <dgm:presLayoutVars>
          <dgm:chMax val="1"/>
          <dgm:chPref val="1"/>
        </dgm:presLayoutVars>
      </dgm:prSet>
      <dgm:spPr/>
    </dgm:pt>
    <dgm:pt modelId="{D102A8F6-B837-40E2-9136-E9D945E7FBEB}" type="pres">
      <dgm:prSet presAssocID="{34497F4F-C53C-4406-A926-3C48A17E130A}" presName="sibTrans" presStyleCnt="0"/>
      <dgm:spPr/>
    </dgm:pt>
    <dgm:pt modelId="{B4A9E44C-6910-4307-A23D-F458F68392E9}" type="pres">
      <dgm:prSet presAssocID="{5D93BDC2-2DB1-41A4-84EB-D9FAA209A23B}" presName="compNode" presStyleCnt="0"/>
      <dgm:spPr/>
    </dgm:pt>
    <dgm:pt modelId="{4E0B7929-FB00-4820-A359-64A1A5EAA8D9}" type="pres">
      <dgm:prSet presAssocID="{5D93BDC2-2DB1-41A4-84EB-D9FAA209A23B}" presName="iconBgRect" presStyleLbl="bgShp" presStyleIdx="2" presStyleCnt="4"/>
      <dgm:spPr>
        <a:prstGeom prst="round2DiagRect">
          <a:avLst>
            <a:gd name="adj1" fmla="val 29727"/>
            <a:gd name="adj2" fmla="val 0"/>
          </a:avLst>
        </a:prstGeom>
      </dgm:spPr>
    </dgm:pt>
    <dgm:pt modelId="{E5B95783-928C-4764-98A8-3180E79C32C1}" type="pres">
      <dgm:prSet presAssocID="{5D93BDC2-2DB1-41A4-84EB-D9FAA209A23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ll center"/>
        </a:ext>
      </dgm:extLst>
    </dgm:pt>
    <dgm:pt modelId="{F9F65ED5-02C8-415F-98B8-7E9A452FC267}" type="pres">
      <dgm:prSet presAssocID="{5D93BDC2-2DB1-41A4-84EB-D9FAA209A23B}" presName="spaceRect" presStyleCnt="0"/>
      <dgm:spPr/>
    </dgm:pt>
    <dgm:pt modelId="{C4C767A1-27A0-4042-8530-2B23CF5F6520}" type="pres">
      <dgm:prSet presAssocID="{5D93BDC2-2DB1-41A4-84EB-D9FAA209A23B}" presName="textRect" presStyleLbl="revTx" presStyleIdx="2" presStyleCnt="4">
        <dgm:presLayoutVars>
          <dgm:chMax val="1"/>
          <dgm:chPref val="1"/>
        </dgm:presLayoutVars>
      </dgm:prSet>
      <dgm:spPr/>
    </dgm:pt>
    <dgm:pt modelId="{43A3719F-250F-4355-B66C-988120F7604D}" type="pres">
      <dgm:prSet presAssocID="{C06B0428-F0F0-4CAF-8801-C5A2D5874FD9}" presName="sibTrans" presStyleCnt="0"/>
      <dgm:spPr/>
    </dgm:pt>
    <dgm:pt modelId="{239C6AF8-082B-4A86-BDCE-40A746556F35}" type="pres">
      <dgm:prSet presAssocID="{DE7ACE67-63ED-41B3-BC5F-E419B60A76A6}" presName="compNode" presStyleCnt="0"/>
      <dgm:spPr/>
    </dgm:pt>
    <dgm:pt modelId="{B2B87185-18B5-4E13-855C-E7E9636F55AD}" type="pres">
      <dgm:prSet presAssocID="{DE7ACE67-63ED-41B3-BC5F-E419B60A76A6}" presName="iconBgRect" presStyleLbl="bgShp" presStyleIdx="3" presStyleCnt="4"/>
      <dgm:spPr>
        <a:prstGeom prst="round2DiagRect">
          <a:avLst>
            <a:gd name="adj1" fmla="val 29727"/>
            <a:gd name="adj2" fmla="val 0"/>
          </a:avLst>
        </a:prstGeom>
      </dgm:spPr>
    </dgm:pt>
    <dgm:pt modelId="{18FAD35B-4B8A-402F-96A1-A8CCD335672B}" type="pres">
      <dgm:prSet presAssocID="{DE7ACE67-63ED-41B3-BC5F-E419B60A76A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ions"/>
        </a:ext>
      </dgm:extLst>
    </dgm:pt>
    <dgm:pt modelId="{C286CA76-7E98-48E5-AA8B-D90A6D96F866}" type="pres">
      <dgm:prSet presAssocID="{DE7ACE67-63ED-41B3-BC5F-E419B60A76A6}" presName="spaceRect" presStyleCnt="0"/>
      <dgm:spPr/>
    </dgm:pt>
    <dgm:pt modelId="{F6FD5952-016F-45D5-B1E8-466F392FEA82}" type="pres">
      <dgm:prSet presAssocID="{DE7ACE67-63ED-41B3-BC5F-E419B60A76A6}" presName="textRect" presStyleLbl="revTx" presStyleIdx="3" presStyleCnt="4">
        <dgm:presLayoutVars>
          <dgm:chMax val="1"/>
          <dgm:chPref val="1"/>
        </dgm:presLayoutVars>
      </dgm:prSet>
      <dgm:spPr/>
    </dgm:pt>
  </dgm:ptLst>
  <dgm:cxnLst>
    <dgm:cxn modelId="{C8835E29-3F7C-4652-863A-7719FC2771AB}" type="presOf" srcId="{34B460B2-5C1E-45F5-A07F-5BD07F4DD6A7}" destId="{12F0D1D6-90C5-4DCF-9A39-25C4440EA836}" srcOrd="0" destOrd="0" presId="urn:microsoft.com/office/officeart/2018/5/layout/IconLeafLabelList"/>
    <dgm:cxn modelId="{BA05D744-BD0B-4F63-82E4-32D8A297F5BA}" srcId="{34B460B2-5C1E-45F5-A07F-5BD07F4DD6A7}" destId="{2055570E-640A-47E0-B775-3478091532B7}" srcOrd="0" destOrd="0" parTransId="{628B7DE6-6E7E-4D5F-88EA-87C096B3591D}" sibTransId="{9F6166D7-254F-4785-9CE7-9365A6A33165}"/>
    <dgm:cxn modelId="{37364356-7FAE-4FC2-8584-AD147BB9ED17}" type="presOf" srcId="{DE7ACE67-63ED-41B3-BC5F-E419B60A76A6}" destId="{F6FD5952-016F-45D5-B1E8-466F392FEA82}" srcOrd="0" destOrd="0" presId="urn:microsoft.com/office/officeart/2018/5/layout/IconLeafLabelList"/>
    <dgm:cxn modelId="{B708DC83-80E2-4082-8E04-E4556C0BAF4F}" type="presOf" srcId="{5D93BDC2-2DB1-41A4-84EB-D9FAA209A23B}" destId="{C4C767A1-27A0-4042-8530-2B23CF5F6520}" srcOrd="0" destOrd="0" presId="urn:microsoft.com/office/officeart/2018/5/layout/IconLeafLabelList"/>
    <dgm:cxn modelId="{D5B7F996-5E65-48D5-A68E-A48860DCADB7}" type="presOf" srcId="{2055570E-640A-47E0-B775-3478091532B7}" destId="{A64677A9-A873-45A0-84F3-D2DE6C9AC818}" srcOrd="0" destOrd="0" presId="urn:microsoft.com/office/officeart/2018/5/layout/IconLeafLabelList"/>
    <dgm:cxn modelId="{84BE62BB-FA34-45B2-BF2A-87AE1FE5A2EE}" srcId="{34B460B2-5C1E-45F5-A07F-5BD07F4DD6A7}" destId="{28D8E4B1-60D4-425E-BAF3-F63369D5B2BF}" srcOrd="1" destOrd="0" parTransId="{34D21C25-C76C-4AC3-BF55-226953314A43}" sibTransId="{34497F4F-C53C-4406-A926-3C48A17E130A}"/>
    <dgm:cxn modelId="{DE6B30C2-9252-4545-AD19-86B32B7F06D8}" srcId="{34B460B2-5C1E-45F5-A07F-5BD07F4DD6A7}" destId="{DE7ACE67-63ED-41B3-BC5F-E419B60A76A6}" srcOrd="3" destOrd="0" parTransId="{E1EBDE10-6C71-4295-83D6-6288952ECB0F}" sibTransId="{CA37778A-EFF2-4BC8-AC03-75E2CF6767B0}"/>
    <dgm:cxn modelId="{6A35FCDF-6A22-4293-BFB0-80F965C35C48}" type="presOf" srcId="{28D8E4B1-60D4-425E-BAF3-F63369D5B2BF}" destId="{006F72B1-0DF2-49E1-96C8-4B532AB234EC}" srcOrd="0" destOrd="0" presId="urn:microsoft.com/office/officeart/2018/5/layout/IconLeafLabelList"/>
    <dgm:cxn modelId="{B8CA77F6-2F3C-4747-A470-10A2B4E147CF}" srcId="{34B460B2-5C1E-45F5-A07F-5BD07F4DD6A7}" destId="{5D93BDC2-2DB1-41A4-84EB-D9FAA209A23B}" srcOrd="2" destOrd="0" parTransId="{A213613D-DD78-4DE0-889F-66E084407314}" sibTransId="{C06B0428-F0F0-4CAF-8801-C5A2D5874FD9}"/>
    <dgm:cxn modelId="{31190F5C-AACE-4480-8792-11B7C4F0C32A}" type="presParOf" srcId="{12F0D1D6-90C5-4DCF-9A39-25C4440EA836}" destId="{9B4CA6EE-6BD4-4916-84CD-57FB43CB03EB}" srcOrd="0" destOrd="0" presId="urn:microsoft.com/office/officeart/2018/5/layout/IconLeafLabelList"/>
    <dgm:cxn modelId="{C6A40CEE-853B-40CB-A371-7EE8131D34EB}" type="presParOf" srcId="{9B4CA6EE-6BD4-4916-84CD-57FB43CB03EB}" destId="{86EC782A-A772-4E4F-B597-FB208017B189}" srcOrd="0" destOrd="0" presId="urn:microsoft.com/office/officeart/2018/5/layout/IconLeafLabelList"/>
    <dgm:cxn modelId="{619C8FEB-582B-4E23-AA63-0253FA884507}" type="presParOf" srcId="{9B4CA6EE-6BD4-4916-84CD-57FB43CB03EB}" destId="{EF318835-0122-48CF-BCDA-25E4DE998BE8}" srcOrd="1" destOrd="0" presId="urn:microsoft.com/office/officeart/2018/5/layout/IconLeafLabelList"/>
    <dgm:cxn modelId="{465903F2-BC13-423F-BA6F-81CD47EB72AD}" type="presParOf" srcId="{9B4CA6EE-6BD4-4916-84CD-57FB43CB03EB}" destId="{2E173F8C-44BD-40A8-8F86-77221036E59B}" srcOrd="2" destOrd="0" presId="urn:microsoft.com/office/officeart/2018/5/layout/IconLeafLabelList"/>
    <dgm:cxn modelId="{D6949D7C-C39D-49AC-BEFD-2061A0C80F86}" type="presParOf" srcId="{9B4CA6EE-6BD4-4916-84CD-57FB43CB03EB}" destId="{A64677A9-A873-45A0-84F3-D2DE6C9AC818}" srcOrd="3" destOrd="0" presId="urn:microsoft.com/office/officeart/2018/5/layout/IconLeafLabelList"/>
    <dgm:cxn modelId="{77026FCB-0B2F-4E89-99BC-B061CB508DA9}" type="presParOf" srcId="{12F0D1D6-90C5-4DCF-9A39-25C4440EA836}" destId="{72356016-10F3-416D-A517-E9B19F678C8F}" srcOrd="1" destOrd="0" presId="urn:microsoft.com/office/officeart/2018/5/layout/IconLeafLabelList"/>
    <dgm:cxn modelId="{0CC48399-E818-4B3C-AEE1-C83CE23C2453}" type="presParOf" srcId="{12F0D1D6-90C5-4DCF-9A39-25C4440EA836}" destId="{9563E5A8-0E66-428D-8503-6988FE77C05D}" srcOrd="2" destOrd="0" presId="urn:microsoft.com/office/officeart/2018/5/layout/IconLeafLabelList"/>
    <dgm:cxn modelId="{D5E177B8-AE1A-49E1-8BE5-D827A6C3B6BD}" type="presParOf" srcId="{9563E5A8-0E66-428D-8503-6988FE77C05D}" destId="{42101927-E72C-4B68-8CF8-08E81B6DE0DC}" srcOrd="0" destOrd="0" presId="urn:microsoft.com/office/officeart/2018/5/layout/IconLeafLabelList"/>
    <dgm:cxn modelId="{C9D84584-12D0-428A-AF2C-92B3020E33DA}" type="presParOf" srcId="{9563E5A8-0E66-428D-8503-6988FE77C05D}" destId="{9C78F418-8F64-4F24-9D4C-F14EAC46D042}" srcOrd="1" destOrd="0" presId="urn:microsoft.com/office/officeart/2018/5/layout/IconLeafLabelList"/>
    <dgm:cxn modelId="{2BC5EE7E-0B87-44D2-AA9D-87963A79096A}" type="presParOf" srcId="{9563E5A8-0E66-428D-8503-6988FE77C05D}" destId="{EED4226E-BB18-4985-9C41-374AD78BDF24}" srcOrd="2" destOrd="0" presId="urn:microsoft.com/office/officeart/2018/5/layout/IconLeafLabelList"/>
    <dgm:cxn modelId="{0FF0C02C-7757-48DC-9ECB-2EE98BADA164}" type="presParOf" srcId="{9563E5A8-0E66-428D-8503-6988FE77C05D}" destId="{006F72B1-0DF2-49E1-96C8-4B532AB234EC}" srcOrd="3" destOrd="0" presId="urn:microsoft.com/office/officeart/2018/5/layout/IconLeafLabelList"/>
    <dgm:cxn modelId="{655D9EFA-28B1-4AF1-8A85-2DB09736FB94}" type="presParOf" srcId="{12F0D1D6-90C5-4DCF-9A39-25C4440EA836}" destId="{D102A8F6-B837-40E2-9136-E9D945E7FBEB}" srcOrd="3" destOrd="0" presId="urn:microsoft.com/office/officeart/2018/5/layout/IconLeafLabelList"/>
    <dgm:cxn modelId="{59974D7B-B0C3-4730-AD03-308070D868A9}" type="presParOf" srcId="{12F0D1D6-90C5-4DCF-9A39-25C4440EA836}" destId="{B4A9E44C-6910-4307-A23D-F458F68392E9}" srcOrd="4" destOrd="0" presId="urn:microsoft.com/office/officeart/2018/5/layout/IconLeafLabelList"/>
    <dgm:cxn modelId="{644D2279-9390-4EE7-A0B9-06A503A7C49E}" type="presParOf" srcId="{B4A9E44C-6910-4307-A23D-F458F68392E9}" destId="{4E0B7929-FB00-4820-A359-64A1A5EAA8D9}" srcOrd="0" destOrd="0" presId="urn:microsoft.com/office/officeart/2018/5/layout/IconLeafLabelList"/>
    <dgm:cxn modelId="{EE6F0E82-A6C7-4324-B46B-083F057F5E06}" type="presParOf" srcId="{B4A9E44C-6910-4307-A23D-F458F68392E9}" destId="{E5B95783-928C-4764-98A8-3180E79C32C1}" srcOrd="1" destOrd="0" presId="urn:microsoft.com/office/officeart/2018/5/layout/IconLeafLabelList"/>
    <dgm:cxn modelId="{C2C03E2E-6EBE-452C-92F1-9BDDBA8415C1}" type="presParOf" srcId="{B4A9E44C-6910-4307-A23D-F458F68392E9}" destId="{F9F65ED5-02C8-415F-98B8-7E9A452FC267}" srcOrd="2" destOrd="0" presId="urn:microsoft.com/office/officeart/2018/5/layout/IconLeafLabelList"/>
    <dgm:cxn modelId="{CE267152-A24C-4620-A5BE-C31D34F5B954}" type="presParOf" srcId="{B4A9E44C-6910-4307-A23D-F458F68392E9}" destId="{C4C767A1-27A0-4042-8530-2B23CF5F6520}" srcOrd="3" destOrd="0" presId="urn:microsoft.com/office/officeart/2018/5/layout/IconLeafLabelList"/>
    <dgm:cxn modelId="{0E14A0DE-4AC9-4C6D-AF32-3FCE794B9375}" type="presParOf" srcId="{12F0D1D6-90C5-4DCF-9A39-25C4440EA836}" destId="{43A3719F-250F-4355-B66C-988120F7604D}" srcOrd="5" destOrd="0" presId="urn:microsoft.com/office/officeart/2018/5/layout/IconLeafLabelList"/>
    <dgm:cxn modelId="{B780CAF6-6D78-4988-9CEB-12E2670F8E16}" type="presParOf" srcId="{12F0D1D6-90C5-4DCF-9A39-25C4440EA836}" destId="{239C6AF8-082B-4A86-BDCE-40A746556F35}" srcOrd="6" destOrd="0" presId="urn:microsoft.com/office/officeart/2018/5/layout/IconLeafLabelList"/>
    <dgm:cxn modelId="{E74244CB-BE8F-4A32-991A-E32C444C697C}" type="presParOf" srcId="{239C6AF8-082B-4A86-BDCE-40A746556F35}" destId="{B2B87185-18B5-4E13-855C-E7E9636F55AD}" srcOrd="0" destOrd="0" presId="urn:microsoft.com/office/officeart/2018/5/layout/IconLeafLabelList"/>
    <dgm:cxn modelId="{CD029207-F549-451F-B595-D602CA319387}" type="presParOf" srcId="{239C6AF8-082B-4A86-BDCE-40A746556F35}" destId="{18FAD35B-4B8A-402F-96A1-A8CCD335672B}" srcOrd="1" destOrd="0" presId="urn:microsoft.com/office/officeart/2018/5/layout/IconLeafLabelList"/>
    <dgm:cxn modelId="{2576827B-5B5B-4A59-821E-9D90D0D7BD7E}" type="presParOf" srcId="{239C6AF8-082B-4A86-BDCE-40A746556F35}" destId="{C286CA76-7E98-48E5-AA8B-D90A6D96F866}" srcOrd="2" destOrd="0" presId="urn:microsoft.com/office/officeart/2018/5/layout/IconLeafLabelList"/>
    <dgm:cxn modelId="{5711D08D-81E2-41DE-9AE1-CAB4F7DD84F1}" type="presParOf" srcId="{239C6AF8-082B-4A86-BDCE-40A746556F35}" destId="{F6FD5952-016F-45D5-B1E8-466F392FEA82}"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986FB-4F49-4C77-A2BF-3BB0BFA89F7E}">
      <dsp:nvSpPr>
        <dsp:cNvPr id="0" name=""/>
        <dsp:cNvSpPr/>
      </dsp:nvSpPr>
      <dsp:spPr>
        <a:xfrm>
          <a:off x="0" y="113070"/>
          <a:ext cx="6900512" cy="1731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As children grow up and experience the world around them, they may be exposed to the odd incident where another child might say something hurtful towards them, might talk about them behind their backs, make them feel uncomfortable in a social situation or physical hurt them, for example, hit them. </a:t>
          </a:r>
          <a:endParaRPr lang="en-US" sz="2000" kern="1200"/>
        </a:p>
      </dsp:txBody>
      <dsp:txXfrm>
        <a:off x="84530" y="197600"/>
        <a:ext cx="6731452" cy="1562540"/>
      </dsp:txXfrm>
    </dsp:sp>
    <dsp:sp modelId="{B858A49D-A4CB-4473-ACB9-37674D4185BA}">
      <dsp:nvSpPr>
        <dsp:cNvPr id="0" name=""/>
        <dsp:cNvSpPr/>
      </dsp:nvSpPr>
      <dsp:spPr>
        <a:xfrm>
          <a:off x="0" y="1902270"/>
          <a:ext cx="6900512" cy="1731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While these behaviours are not acceptable, hopefully they are rare in occurrence and are quickly resolved with the help of adults around them.</a:t>
          </a:r>
          <a:endParaRPr lang="en-US" sz="2000" kern="1200"/>
        </a:p>
      </dsp:txBody>
      <dsp:txXfrm>
        <a:off x="84530" y="1986800"/>
        <a:ext cx="6731452" cy="1562540"/>
      </dsp:txXfrm>
    </dsp:sp>
    <dsp:sp modelId="{843065AA-2781-46F9-B93D-36431A2F8F0F}">
      <dsp:nvSpPr>
        <dsp:cNvPr id="0" name=""/>
        <dsp:cNvSpPr/>
      </dsp:nvSpPr>
      <dsp:spPr>
        <a:xfrm>
          <a:off x="0" y="3691470"/>
          <a:ext cx="6900512" cy="17316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Younger children are better at asking adults for help but the older children are, the less likely they are to seek help. Indeed, they may not realise they are in potentially abusive situations. </a:t>
          </a:r>
          <a:endParaRPr lang="en-US" sz="2000" kern="1200"/>
        </a:p>
      </dsp:txBody>
      <dsp:txXfrm>
        <a:off x="84530" y="3776000"/>
        <a:ext cx="6731452" cy="1562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C782A-A772-4E4F-B597-FB208017B189}">
      <dsp:nvSpPr>
        <dsp:cNvPr id="0" name=""/>
        <dsp:cNvSpPr/>
      </dsp:nvSpPr>
      <dsp:spPr>
        <a:xfrm>
          <a:off x="973190" y="491724"/>
          <a:ext cx="1264141" cy="126414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318835-0122-48CF-BCDA-25E4DE998BE8}">
      <dsp:nvSpPr>
        <dsp:cNvPr id="0" name=""/>
        <dsp:cNvSpPr/>
      </dsp:nvSpPr>
      <dsp:spPr>
        <a:xfrm>
          <a:off x="1242597" y="761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4677A9-A873-45A0-84F3-D2DE6C9AC818}">
      <dsp:nvSpPr>
        <dsp:cNvPr id="0" name=""/>
        <dsp:cNvSpPr/>
      </dsp:nvSpPr>
      <dsp:spPr>
        <a:xfrm>
          <a:off x="569079" y="2149614"/>
          <a:ext cx="2072362"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Don’t be dismissive, would you be dismissive if an adult told you the same thing.</a:t>
          </a:r>
        </a:p>
      </dsp:txBody>
      <dsp:txXfrm>
        <a:off x="569079" y="2149614"/>
        <a:ext cx="2072362" cy="1710000"/>
      </dsp:txXfrm>
    </dsp:sp>
    <dsp:sp modelId="{42101927-E72C-4B68-8CF8-08E81B6DE0DC}">
      <dsp:nvSpPr>
        <dsp:cNvPr id="0" name=""/>
        <dsp:cNvSpPr/>
      </dsp:nvSpPr>
      <dsp:spPr>
        <a:xfrm>
          <a:off x="3408216" y="491724"/>
          <a:ext cx="1264141" cy="126414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78F418-8F64-4F24-9D4C-F14EAC46D042}">
      <dsp:nvSpPr>
        <dsp:cNvPr id="0" name=""/>
        <dsp:cNvSpPr/>
      </dsp:nvSpPr>
      <dsp:spPr>
        <a:xfrm>
          <a:off x="3677623" y="7611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6F72B1-0DF2-49E1-96C8-4B532AB234EC}">
      <dsp:nvSpPr>
        <dsp:cNvPr id="0" name=""/>
        <dsp:cNvSpPr/>
      </dsp:nvSpPr>
      <dsp:spPr>
        <a:xfrm>
          <a:off x="3004105" y="2149614"/>
          <a:ext cx="2072362"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Signpost young people to who can support them.</a:t>
          </a:r>
        </a:p>
      </dsp:txBody>
      <dsp:txXfrm>
        <a:off x="3004105" y="2149614"/>
        <a:ext cx="2072362" cy="1710000"/>
      </dsp:txXfrm>
    </dsp:sp>
    <dsp:sp modelId="{4E0B7929-FB00-4820-A359-64A1A5EAA8D9}">
      <dsp:nvSpPr>
        <dsp:cNvPr id="0" name=""/>
        <dsp:cNvSpPr/>
      </dsp:nvSpPr>
      <dsp:spPr>
        <a:xfrm>
          <a:off x="5843242" y="491724"/>
          <a:ext cx="1264141" cy="126414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B95783-928C-4764-98A8-3180E79C32C1}">
      <dsp:nvSpPr>
        <dsp:cNvPr id="0" name=""/>
        <dsp:cNvSpPr/>
      </dsp:nvSpPr>
      <dsp:spPr>
        <a:xfrm>
          <a:off x="6112649" y="761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C767A1-27A0-4042-8530-2B23CF5F6520}">
      <dsp:nvSpPr>
        <dsp:cNvPr id="0" name=""/>
        <dsp:cNvSpPr/>
      </dsp:nvSpPr>
      <dsp:spPr>
        <a:xfrm>
          <a:off x="5439131" y="2149614"/>
          <a:ext cx="2072362"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Contact the DSL team.</a:t>
          </a:r>
        </a:p>
      </dsp:txBody>
      <dsp:txXfrm>
        <a:off x="5439131" y="2149614"/>
        <a:ext cx="2072362" cy="1710000"/>
      </dsp:txXfrm>
    </dsp:sp>
    <dsp:sp modelId="{B2B87185-18B5-4E13-855C-E7E9636F55AD}">
      <dsp:nvSpPr>
        <dsp:cNvPr id="0" name=""/>
        <dsp:cNvSpPr/>
      </dsp:nvSpPr>
      <dsp:spPr>
        <a:xfrm>
          <a:off x="8278268" y="491724"/>
          <a:ext cx="1264141" cy="126414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FAD35B-4B8A-402F-96A1-A8CCD335672B}">
      <dsp:nvSpPr>
        <dsp:cNvPr id="0" name=""/>
        <dsp:cNvSpPr/>
      </dsp:nvSpPr>
      <dsp:spPr>
        <a:xfrm>
          <a:off x="8547675" y="761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FD5952-016F-45D5-B1E8-466F392FEA82}">
      <dsp:nvSpPr>
        <dsp:cNvPr id="0" name=""/>
        <dsp:cNvSpPr/>
      </dsp:nvSpPr>
      <dsp:spPr>
        <a:xfrm>
          <a:off x="7874157" y="2149614"/>
          <a:ext cx="2072362"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Remember they have come to you because they trust you.</a:t>
          </a:r>
        </a:p>
      </dsp:txBody>
      <dsp:txXfrm>
        <a:off x="7874157" y="2149614"/>
        <a:ext cx="2072362" cy="171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0305F-98C5-4714-8B81-5C207B212C15}" type="datetimeFigureOut">
              <a:rPr lang="en-GB" smtClean="0"/>
              <a:t>12/03/2024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2182F1-3368-42CE-9A60-306072FAC899}" type="slidenum">
              <a:rPr lang="en-GB" smtClean="0"/>
              <a:t>‹#›</a:t>
            </a:fld>
            <a:endParaRPr lang="en-GB"/>
          </a:p>
        </p:txBody>
      </p:sp>
    </p:spTree>
    <p:extLst>
      <p:ext uri="{BB962C8B-B14F-4D97-AF65-F5344CB8AC3E}">
        <p14:creationId xmlns:p14="http://schemas.microsoft.com/office/powerpoint/2010/main" val="27253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2060"/>
                </a:solidFill>
                <a:latin typeface="Calibri" panose="020F0502020204030204" pitchFamily="34" charset="0"/>
                <a:cs typeface="Calibri" panose="020F0502020204030204" pitchFamily="34" charset="0"/>
              </a:rPr>
              <a:t>It is important to recognise that abuse isn’t always perpetrated by adults; children can also abuse other children and it can happen both inside and outside </a:t>
            </a:r>
            <a:r>
              <a:rPr lang="en-GB" sz="1200" dirty="0" err="1">
                <a:solidFill>
                  <a:srgbClr val="002060"/>
                </a:solidFill>
                <a:latin typeface="Calibri" panose="020F0502020204030204" pitchFamily="34" charset="0"/>
                <a:cs typeface="Calibri" panose="020F0502020204030204" pitchFamily="34" charset="0"/>
              </a:rPr>
              <a:t>educationa</a:t>
            </a:r>
            <a:r>
              <a:rPr lang="en-GB" sz="1200" dirty="0">
                <a:solidFill>
                  <a:srgbClr val="002060"/>
                </a:solidFill>
                <a:latin typeface="Calibri" panose="020F0502020204030204" pitchFamily="34" charset="0"/>
                <a:cs typeface="Calibri" panose="020F0502020204030204" pitchFamily="34" charset="0"/>
              </a:rPr>
              <a:t> setting. Luckily, lots of the above you will not have to worry about with your primary school aged children.</a:t>
            </a:r>
          </a:p>
          <a:p>
            <a:r>
              <a:rPr lang="en-GB" sz="1200" dirty="0">
                <a:solidFill>
                  <a:srgbClr val="002060"/>
                </a:solidFill>
                <a:latin typeface="Calibri" panose="020F0502020204030204" pitchFamily="34" charset="0"/>
                <a:cs typeface="Calibri" panose="020F0502020204030204" pitchFamily="34" charset="0"/>
              </a:rPr>
              <a:t>Hopefully, for those of you that have older children, we hope this information will be useful.</a:t>
            </a:r>
          </a:p>
          <a:p>
            <a:endParaRPr lang="en-GB" dirty="0"/>
          </a:p>
        </p:txBody>
      </p:sp>
      <p:sp>
        <p:nvSpPr>
          <p:cNvPr id="4" name="Slide Number Placeholder 3"/>
          <p:cNvSpPr>
            <a:spLocks noGrp="1"/>
          </p:cNvSpPr>
          <p:nvPr>
            <p:ph type="sldNum" sz="quarter" idx="5"/>
          </p:nvPr>
        </p:nvSpPr>
        <p:spPr/>
        <p:txBody>
          <a:bodyPr/>
          <a:lstStyle/>
          <a:p>
            <a:fld id="{282182F1-3368-42CE-9A60-306072FAC899}" type="slidenum">
              <a:rPr lang="en-GB" smtClean="0"/>
              <a:t>3</a:t>
            </a:fld>
            <a:endParaRPr lang="en-GB"/>
          </a:p>
        </p:txBody>
      </p:sp>
    </p:spTree>
    <p:extLst>
      <p:ext uri="{BB962C8B-B14F-4D97-AF65-F5344CB8AC3E}">
        <p14:creationId xmlns:p14="http://schemas.microsoft.com/office/powerpoint/2010/main" val="3206635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chemeClr val="tx2"/>
                </a:solidFill>
                <a:effectLst/>
                <a:latin typeface="Calibri" panose="020F0502020204030204" pitchFamily="34" charset="0"/>
                <a:cs typeface="Calibri" panose="020F0502020204030204" pitchFamily="34" charset="0"/>
              </a:rPr>
              <a:t>What is an abuse? It is an action taken by another person that causes harm or distress. This can be physical or mental. </a:t>
            </a:r>
          </a:p>
          <a:p>
            <a:r>
              <a:rPr lang="en-GB" sz="1200" b="0" i="0" dirty="0">
                <a:solidFill>
                  <a:schemeClr val="tx2"/>
                </a:solidFill>
                <a:effectLst/>
                <a:latin typeface="Calibri" panose="020F0502020204030204" pitchFamily="34" charset="0"/>
                <a:cs typeface="Calibri" panose="020F0502020204030204" pitchFamily="34" charset="0"/>
              </a:rPr>
              <a:t>Domestic abuse is also called domestic violence and it can be defined as a pattern of behaviour in any relationship that is used to gain control or power over others. </a:t>
            </a:r>
          </a:p>
          <a:p>
            <a:pPr marL="0" indent="0" eaLnBrk="1" fontAlgn="auto" hangingPunct="1">
              <a:spcAft>
                <a:spcPts val="0"/>
              </a:spcAft>
              <a:buFont typeface="Arial" charset="0"/>
              <a:buNone/>
              <a:defRPr/>
            </a:pPr>
            <a:r>
              <a:rPr lang="en-GB" sz="1200" b="0" i="0" dirty="0">
                <a:solidFill>
                  <a:schemeClr val="tx2"/>
                </a:solidFill>
                <a:effectLst/>
                <a:latin typeface="Calibri" panose="020F0502020204030204" pitchFamily="34" charset="0"/>
                <a:cs typeface="Calibri" panose="020F0502020204030204" pitchFamily="34" charset="0"/>
              </a:rPr>
              <a:t>Child sexual exploitation- It is also called child molestation, and is a form of abuse in which an adult or older adolescent use a child for sexual stimulation. </a:t>
            </a:r>
            <a:r>
              <a:rPr lang="en-US" sz="1200" dirty="0">
                <a:solidFill>
                  <a:schemeClr val="tx2"/>
                </a:solidFill>
                <a:latin typeface="Calibri" panose="020F0502020204030204" pitchFamily="34" charset="0"/>
                <a:cs typeface="Calibri" panose="020F0502020204030204" pitchFamily="34" charset="0"/>
              </a:rPr>
              <a:t>How is child exploitation defined?</a:t>
            </a:r>
          </a:p>
          <a:p>
            <a:pPr marL="0" indent="0" eaLnBrk="1" fontAlgn="auto" hangingPunct="1">
              <a:spcAft>
                <a:spcPts val="0"/>
              </a:spcAft>
              <a:buFont typeface="Arial" charset="0"/>
              <a:buNone/>
              <a:defRPr/>
            </a:pPr>
            <a:endParaRPr lang="en-US" sz="1200" dirty="0">
              <a:latin typeface="Calibri" panose="020F0502020204030204" pitchFamily="34" charset="0"/>
              <a:cs typeface="Calibri" panose="020F0502020204030204" pitchFamily="34" charset="0"/>
            </a:endParaRPr>
          </a:p>
          <a:p>
            <a:pPr marL="0" indent="0" eaLnBrk="1" fontAlgn="auto" hangingPunct="1">
              <a:spcAft>
                <a:spcPts val="0"/>
              </a:spcAft>
              <a:buFont typeface="Arial" charset="0"/>
              <a:buNone/>
              <a:defRPr/>
            </a:pPr>
            <a:r>
              <a:rPr lang="en-US" sz="1200" dirty="0">
                <a:latin typeface="Calibri" panose="020F0502020204030204" pitchFamily="34" charset="0"/>
                <a:cs typeface="Calibri" panose="020F0502020204030204" pitchFamily="34" charset="0"/>
              </a:rPr>
              <a:t>In all cases, those exploiting the child/young person have </a:t>
            </a:r>
            <a:r>
              <a:rPr lang="en-US" sz="1200" dirty="0">
                <a:solidFill>
                  <a:schemeClr val="tx2"/>
                </a:solidFill>
                <a:latin typeface="Calibri" panose="020F0502020204030204" pitchFamily="34" charset="0"/>
                <a:cs typeface="Calibri" panose="020F0502020204030204" pitchFamily="34" charset="0"/>
              </a:rPr>
              <a:t>power</a:t>
            </a:r>
            <a:r>
              <a:rPr lang="en-US" sz="1200" dirty="0">
                <a:latin typeface="Calibri" panose="020F0502020204030204" pitchFamily="34" charset="0"/>
                <a:cs typeface="Calibri" panose="020F0502020204030204" pitchFamily="34" charset="0"/>
              </a:rPr>
              <a:t> over them by virtue of their age, gender, intellect, physical strength and/or economic or other resources.</a:t>
            </a:r>
          </a:p>
          <a:p>
            <a:pPr marL="0" indent="0" eaLnBrk="1" fontAlgn="auto" hangingPunct="1">
              <a:spcAft>
                <a:spcPts val="0"/>
              </a:spcAft>
              <a:buFont typeface="Arial" charset="0"/>
              <a:buNone/>
              <a:defRPr/>
            </a:pPr>
            <a:endParaRPr lang="en-US" sz="1200" dirty="0">
              <a:latin typeface="Calibri" panose="020F0502020204030204" pitchFamily="34" charset="0"/>
              <a:cs typeface="Calibri" panose="020F0502020204030204" pitchFamily="34" charset="0"/>
            </a:endParaRPr>
          </a:p>
          <a:p>
            <a:pPr marL="0" indent="0" eaLnBrk="1" fontAlgn="auto" hangingPunct="1">
              <a:spcAft>
                <a:spcPts val="0"/>
              </a:spcAft>
              <a:buFont typeface="Arial" charset="0"/>
              <a:buNone/>
              <a:defRPr/>
            </a:pPr>
            <a:r>
              <a:rPr lang="en-US" sz="1200" dirty="0">
                <a:latin typeface="Calibri" panose="020F0502020204030204" pitchFamily="34" charset="0"/>
                <a:cs typeface="Calibri" panose="020F0502020204030204" pitchFamily="34" charset="0"/>
              </a:rPr>
              <a:t>Violence, coercion and intimidation are common, involvement in exploitative relationships being </a:t>
            </a:r>
            <a:r>
              <a:rPr lang="en-US" sz="1200" dirty="0" err="1">
                <a:latin typeface="Calibri" panose="020F0502020204030204" pitchFamily="34" charset="0"/>
                <a:cs typeface="Calibri" panose="020F0502020204030204" pitchFamily="34" charset="0"/>
              </a:rPr>
              <a:t>characterised</a:t>
            </a:r>
            <a:r>
              <a:rPr lang="en-US" sz="1200" dirty="0">
                <a:latin typeface="Calibri" panose="020F0502020204030204" pitchFamily="34" charset="0"/>
                <a:cs typeface="Calibri" panose="020F0502020204030204" pitchFamily="34" charset="0"/>
              </a:rPr>
              <a:t> in the main by the child or young person’s limited availability of choice resulting from their social/economic and/or emotional vulnerability.</a:t>
            </a:r>
          </a:p>
          <a:p>
            <a:pPr marL="0" indent="0" eaLnBrk="1" fontAlgn="auto" hangingPunct="1">
              <a:spcAft>
                <a:spcPts val="0"/>
              </a:spcAft>
              <a:buFont typeface="Arial" charset="0"/>
              <a:buNone/>
              <a:defRPr/>
            </a:pPr>
            <a:endParaRPr lang="en-US" sz="1200" dirty="0">
              <a:latin typeface="Calibri" panose="020F0502020204030204" pitchFamily="34" charset="0"/>
              <a:cs typeface="Calibri" panose="020F0502020204030204" pitchFamily="34" charset="0"/>
            </a:endParaRPr>
          </a:p>
          <a:p>
            <a:pPr marL="0" indent="0" eaLnBrk="1" fontAlgn="auto" hangingPunct="1">
              <a:spcAft>
                <a:spcPts val="0"/>
              </a:spcAft>
              <a:buFont typeface="Arial" charset="0"/>
              <a:buNone/>
              <a:defRPr/>
            </a:pPr>
            <a:r>
              <a:rPr lang="en-US" sz="1200" dirty="0">
                <a:solidFill>
                  <a:schemeClr val="tx2"/>
                </a:solidFill>
                <a:latin typeface="Calibri" panose="020F0502020204030204" pitchFamily="34" charset="0"/>
                <a:cs typeface="Calibri" panose="020F0502020204030204" pitchFamily="34" charset="0"/>
              </a:rPr>
              <a:t>Child exploitation can happen between peers, </a:t>
            </a:r>
            <a:r>
              <a:rPr lang="en-US" sz="1200" dirty="0">
                <a:latin typeface="Calibri" panose="020F0502020204030204" pitchFamily="34" charset="0"/>
                <a:cs typeface="Calibri" panose="020F0502020204030204" pitchFamily="34" charset="0"/>
              </a:rPr>
              <a:t>it is not just adults that can exploit children. Indeed, it often starts with the child’s peer group, introducing them to situations that, once in, the child will find it difficult, if not impossible, to walk away from without serious repercussions.</a:t>
            </a:r>
            <a:endParaRPr lang="en-GB" sz="1200" dirty="0">
              <a:latin typeface="Calibri" panose="020F0502020204030204" pitchFamily="34" charset="0"/>
              <a:cs typeface="Calibri" panose="020F0502020204030204" pitchFamily="34" charset="0"/>
            </a:endParaRPr>
          </a:p>
          <a:p>
            <a:endParaRPr lang="en-GB" sz="1200" b="0" i="0" dirty="0">
              <a:solidFill>
                <a:schemeClr val="tx2"/>
              </a:solidFill>
              <a:effectLst/>
              <a:latin typeface="Calibri" panose="020F0502020204030204" pitchFamily="34" charset="0"/>
              <a:cs typeface="Calibri" panose="020F0502020204030204" pitchFamily="34" charset="0"/>
            </a:endParaRPr>
          </a:p>
          <a:p>
            <a:r>
              <a:rPr lang="en-GB" sz="1200" b="0" i="0" dirty="0">
                <a:solidFill>
                  <a:schemeClr val="tx2"/>
                </a:solidFill>
                <a:effectLst/>
                <a:latin typeface="Calibri" panose="020F0502020204030204" pitchFamily="34" charset="0"/>
                <a:cs typeface="Calibri" panose="020F0502020204030204" pitchFamily="34" charset="0"/>
              </a:rPr>
              <a:t>Youth violence is a traumatic experience that can have a lifelong health and social consequences. It is often connected to the other forms of violence, </a:t>
            </a:r>
            <a:r>
              <a:rPr lang="en-GB" sz="1200" b="0" i="0" dirty="0" err="1">
                <a:solidFill>
                  <a:schemeClr val="tx2"/>
                </a:solidFill>
                <a:effectLst/>
                <a:latin typeface="Calibri" panose="020F0502020204030204" pitchFamily="34" charset="0"/>
                <a:cs typeface="Calibri" panose="020F0502020204030204" pitchFamily="34" charset="0"/>
              </a:rPr>
              <a:t>iinlcuding</a:t>
            </a:r>
            <a:r>
              <a:rPr lang="en-GB" sz="1200" b="0" i="0" dirty="0">
                <a:solidFill>
                  <a:schemeClr val="tx2"/>
                </a:solidFill>
                <a:effectLst/>
                <a:latin typeface="Calibri" panose="020F0502020204030204" pitchFamily="34" charset="0"/>
                <a:cs typeface="Calibri" panose="020F0502020204030204" pitchFamily="34" charset="0"/>
              </a:rPr>
              <a:t> child abuse and neglect, sexual violence, self-harm and suicide. </a:t>
            </a:r>
          </a:p>
          <a:p>
            <a:r>
              <a:rPr lang="en-GB" sz="1200" b="0" i="0" dirty="0">
                <a:solidFill>
                  <a:schemeClr val="tx2"/>
                </a:solidFill>
                <a:effectLst/>
                <a:latin typeface="Calibri" panose="020F0502020204030204" pitchFamily="34" charset="0"/>
                <a:cs typeface="Calibri" panose="020F0502020204030204" pitchFamily="34" charset="0"/>
              </a:rPr>
              <a:t>Harmful sexual behaviour is developmentally </a:t>
            </a:r>
            <a:r>
              <a:rPr lang="en-GB" sz="1200" b="0" i="0" dirty="0" err="1">
                <a:solidFill>
                  <a:schemeClr val="tx2"/>
                </a:solidFill>
                <a:effectLst/>
                <a:latin typeface="Calibri" panose="020F0502020204030204" pitchFamily="34" charset="0"/>
                <a:cs typeface="Calibri" panose="020F0502020204030204" pitchFamily="34" charset="0"/>
              </a:rPr>
              <a:t>inapppriate</a:t>
            </a:r>
            <a:r>
              <a:rPr lang="en-GB" sz="1200" b="0" i="0" dirty="0">
                <a:solidFill>
                  <a:schemeClr val="tx2"/>
                </a:solidFill>
                <a:effectLst/>
                <a:latin typeface="Calibri" panose="020F0502020204030204" pitchFamily="34" charset="0"/>
                <a:cs typeface="Calibri" panose="020F0502020204030204" pitchFamily="34" charset="0"/>
              </a:rPr>
              <a:t> sexual behaviour which is displayed by children and </a:t>
            </a:r>
            <a:r>
              <a:rPr lang="en-GB" sz="1200" b="0" i="0" dirty="0" err="1">
                <a:solidFill>
                  <a:schemeClr val="tx2"/>
                </a:solidFill>
                <a:effectLst/>
                <a:latin typeface="Calibri" panose="020F0502020204030204" pitchFamily="34" charset="0"/>
                <a:cs typeface="Calibri" panose="020F0502020204030204" pitchFamily="34" charset="0"/>
              </a:rPr>
              <a:t>oung</a:t>
            </a:r>
            <a:r>
              <a:rPr lang="en-GB" sz="1200" b="0" i="0" dirty="0">
                <a:solidFill>
                  <a:schemeClr val="tx2"/>
                </a:solidFill>
                <a:effectLst/>
                <a:latin typeface="Calibri" panose="020F0502020204030204" pitchFamily="34" charset="0"/>
                <a:cs typeface="Calibri" panose="020F0502020204030204" pitchFamily="34" charset="0"/>
              </a:rPr>
              <a:t> people and which maybe harmful; or abusive. </a:t>
            </a:r>
          </a:p>
          <a:p>
            <a:r>
              <a:rPr lang="en-GB" sz="1200" b="0" i="0" dirty="0">
                <a:solidFill>
                  <a:schemeClr val="tx2"/>
                </a:solidFill>
                <a:effectLst/>
                <a:latin typeface="Calibri" panose="020F0502020204030204" pitchFamily="34" charset="0"/>
                <a:cs typeface="Calibri" panose="020F0502020204030204" pitchFamily="34" charset="0"/>
              </a:rPr>
              <a:t>For the purpose of this guidance, the term ‘child’ refers to any young person under 18 years old.</a:t>
            </a:r>
            <a:r>
              <a:rPr lang="en-GB" sz="1200" b="1" i="0" dirty="0">
                <a:solidFill>
                  <a:schemeClr val="tx2"/>
                </a:solidFill>
                <a:effectLst/>
                <a:latin typeface="Calibri" panose="020F0502020204030204" pitchFamily="34" charset="0"/>
                <a:cs typeface="Calibri" panose="020F0502020204030204" pitchFamily="34" charset="0"/>
              </a:rPr>
              <a:t> </a:t>
            </a:r>
            <a:endParaRPr lang="en-GB" dirty="0"/>
          </a:p>
          <a:p>
            <a:endParaRPr lang="en-GB" dirty="0"/>
          </a:p>
        </p:txBody>
      </p:sp>
      <p:sp>
        <p:nvSpPr>
          <p:cNvPr id="4" name="Slide Number Placeholder 3"/>
          <p:cNvSpPr>
            <a:spLocks noGrp="1"/>
          </p:cNvSpPr>
          <p:nvPr>
            <p:ph type="sldNum" sz="quarter" idx="5"/>
          </p:nvPr>
        </p:nvSpPr>
        <p:spPr/>
        <p:txBody>
          <a:bodyPr/>
          <a:lstStyle/>
          <a:p>
            <a:fld id="{282182F1-3368-42CE-9A60-306072FAC899}" type="slidenum">
              <a:rPr lang="en-GB" smtClean="0"/>
              <a:t>4</a:t>
            </a:fld>
            <a:endParaRPr lang="en-GB"/>
          </a:p>
        </p:txBody>
      </p:sp>
    </p:spTree>
    <p:extLst>
      <p:ext uri="{BB962C8B-B14F-4D97-AF65-F5344CB8AC3E}">
        <p14:creationId xmlns:p14="http://schemas.microsoft.com/office/powerpoint/2010/main" val="3131926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3F3F3F"/>
                </a:solidFill>
                <a:effectLst/>
                <a:latin typeface="Arial" panose="020B0604020202020204" pitchFamily="34" charset="0"/>
              </a:rPr>
              <a:t>. Abusive relationships involve threats and intimidation. Abusive teens may try to use social status, peer pressure or popularity to manipulate their peer into doing things, going places or supporting them to do things. They may control access to social events and friends. Threats may involve how they will portray the person or things they will share on social media. Social media can be used to monitor the person’s whereabouts or actions. It is common to try to isolate the peer from other friends and family to make sure that they have no one else to talk to, and can be jealous if they spend time with other people. Emotional abuse often occurs within peer relationship and can take many forms. Jealousy and anger are red flags to watch out for. </a:t>
            </a:r>
          </a:p>
          <a:p>
            <a:r>
              <a:rPr lang="en-GB" sz="1200" b="0" i="0" dirty="0">
                <a:solidFill>
                  <a:srgbClr val="3F3F3F"/>
                </a:solidFill>
                <a:effectLst/>
                <a:latin typeface="Arial" panose="020B0604020202020204" pitchFamily="34" charset="0"/>
              </a:rPr>
              <a:t>All of these dynamics are designed to keep the abusive partner in control and the other partner dependent on their partner and the friendship or relationship. </a:t>
            </a:r>
          </a:p>
        </p:txBody>
      </p:sp>
      <p:sp>
        <p:nvSpPr>
          <p:cNvPr id="4" name="Slide Number Placeholder 3"/>
          <p:cNvSpPr>
            <a:spLocks noGrp="1"/>
          </p:cNvSpPr>
          <p:nvPr>
            <p:ph type="sldNum" sz="quarter" idx="5"/>
          </p:nvPr>
        </p:nvSpPr>
        <p:spPr/>
        <p:txBody>
          <a:bodyPr/>
          <a:lstStyle/>
          <a:p>
            <a:fld id="{282182F1-3368-42CE-9A60-306072FAC899}" type="slidenum">
              <a:rPr lang="en-GB" smtClean="0"/>
              <a:t>8</a:t>
            </a:fld>
            <a:endParaRPr lang="en-GB"/>
          </a:p>
        </p:txBody>
      </p:sp>
    </p:spTree>
    <p:extLst>
      <p:ext uri="{BB962C8B-B14F-4D97-AF65-F5344CB8AC3E}">
        <p14:creationId xmlns:p14="http://schemas.microsoft.com/office/powerpoint/2010/main" val="404453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0DA5-FCDB-FF5B-72CB-04BE950DE2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49FB4C4-73D9-1111-390C-839DAE9265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6C885E-2024-E23C-7131-9D160DBC3A94}"/>
              </a:ext>
            </a:extLst>
          </p:cNvPr>
          <p:cNvSpPr>
            <a:spLocks noGrp="1"/>
          </p:cNvSpPr>
          <p:nvPr>
            <p:ph type="dt" sz="half" idx="10"/>
          </p:nvPr>
        </p:nvSpPr>
        <p:spPr/>
        <p:txBody>
          <a:bodyPr/>
          <a:lstStyle/>
          <a:p>
            <a:fld id="{0C3EC760-D10D-437C-9FD4-BD9B1D9CADB5}" type="datetimeFigureOut">
              <a:rPr lang="en-GB" smtClean="0"/>
              <a:t>12/03/2024</a:t>
            </a:fld>
            <a:endParaRPr lang="en-GB"/>
          </a:p>
        </p:txBody>
      </p:sp>
      <p:sp>
        <p:nvSpPr>
          <p:cNvPr id="5" name="Footer Placeholder 4">
            <a:extLst>
              <a:ext uri="{FF2B5EF4-FFF2-40B4-BE49-F238E27FC236}">
                <a16:creationId xmlns:a16="http://schemas.microsoft.com/office/drawing/2014/main" id="{76E00014-8956-8E1D-F0EF-3780030875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229D70-DE31-FA79-DEC5-8666963DB8FB}"/>
              </a:ext>
            </a:extLst>
          </p:cNvPr>
          <p:cNvSpPr>
            <a:spLocks noGrp="1"/>
          </p:cNvSpPr>
          <p:nvPr>
            <p:ph type="sldNum" sz="quarter" idx="12"/>
          </p:nvPr>
        </p:nvSpPr>
        <p:spPr/>
        <p:txBody>
          <a:bodyPr/>
          <a:lstStyle/>
          <a:p>
            <a:fld id="{A1D07E26-0A4D-4B52-8AE1-2E65536AFB02}" type="slidenum">
              <a:rPr lang="en-GB" smtClean="0"/>
              <a:t>‹#›</a:t>
            </a:fld>
            <a:endParaRPr lang="en-GB"/>
          </a:p>
        </p:txBody>
      </p:sp>
    </p:spTree>
    <p:extLst>
      <p:ext uri="{BB962C8B-B14F-4D97-AF65-F5344CB8AC3E}">
        <p14:creationId xmlns:p14="http://schemas.microsoft.com/office/powerpoint/2010/main" val="2738287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20206-AA23-BFE2-519E-2EFBA0ED31E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F26F-E528-DF75-3F8E-F6973323CF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A1BBA4-4F28-C09D-108E-1D54964643A9}"/>
              </a:ext>
            </a:extLst>
          </p:cNvPr>
          <p:cNvSpPr>
            <a:spLocks noGrp="1"/>
          </p:cNvSpPr>
          <p:nvPr>
            <p:ph type="dt" sz="half" idx="10"/>
          </p:nvPr>
        </p:nvSpPr>
        <p:spPr/>
        <p:txBody>
          <a:bodyPr/>
          <a:lstStyle/>
          <a:p>
            <a:fld id="{0C3EC760-D10D-437C-9FD4-BD9B1D9CADB5}" type="datetimeFigureOut">
              <a:rPr lang="en-GB" smtClean="0"/>
              <a:t>12/03/2024</a:t>
            </a:fld>
            <a:endParaRPr lang="en-GB"/>
          </a:p>
        </p:txBody>
      </p:sp>
      <p:sp>
        <p:nvSpPr>
          <p:cNvPr id="5" name="Footer Placeholder 4">
            <a:extLst>
              <a:ext uri="{FF2B5EF4-FFF2-40B4-BE49-F238E27FC236}">
                <a16:creationId xmlns:a16="http://schemas.microsoft.com/office/drawing/2014/main" id="{ABE5676C-8614-FC86-89DC-8BDFA0B4AF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6AB2CD-4124-BB1B-8995-B6515B11BD1A}"/>
              </a:ext>
            </a:extLst>
          </p:cNvPr>
          <p:cNvSpPr>
            <a:spLocks noGrp="1"/>
          </p:cNvSpPr>
          <p:nvPr>
            <p:ph type="sldNum" sz="quarter" idx="12"/>
          </p:nvPr>
        </p:nvSpPr>
        <p:spPr/>
        <p:txBody>
          <a:bodyPr/>
          <a:lstStyle/>
          <a:p>
            <a:fld id="{A1D07E26-0A4D-4B52-8AE1-2E65536AFB02}" type="slidenum">
              <a:rPr lang="en-GB" smtClean="0"/>
              <a:t>‹#›</a:t>
            </a:fld>
            <a:endParaRPr lang="en-GB"/>
          </a:p>
        </p:txBody>
      </p:sp>
    </p:spTree>
    <p:extLst>
      <p:ext uri="{BB962C8B-B14F-4D97-AF65-F5344CB8AC3E}">
        <p14:creationId xmlns:p14="http://schemas.microsoft.com/office/powerpoint/2010/main" val="192539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9001F9-39B9-89F7-A891-9F3ACB65F3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F2D77E-7AB5-B1F0-4E52-3A0BA26035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61263-D5E5-C7A9-4A96-60C4CEA5F3D7}"/>
              </a:ext>
            </a:extLst>
          </p:cNvPr>
          <p:cNvSpPr>
            <a:spLocks noGrp="1"/>
          </p:cNvSpPr>
          <p:nvPr>
            <p:ph type="dt" sz="half" idx="10"/>
          </p:nvPr>
        </p:nvSpPr>
        <p:spPr/>
        <p:txBody>
          <a:bodyPr/>
          <a:lstStyle/>
          <a:p>
            <a:fld id="{0C3EC760-D10D-437C-9FD4-BD9B1D9CADB5}" type="datetimeFigureOut">
              <a:rPr lang="en-GB" smtClean="0"/>
              <a:t>12/03/2024</a:t>
            </a:fld>
            <a:endParaRPr lang="en-GB"/>
          </a:p>
        </p:txBody>
      </p:sp>
      <p:sp>
        <p:nvSpPr>
          <p:cNvPr id="5" name="Footer Placeholder 4">
            <a:extLst>
              <a:ext uri="{FF2B5EF4-FFF2-40B4-BE49-F238E27FC236}">
                <a16:creationId xmlns:a16="http://schemas.microsoft.com/office/drawing/2014/main" id="{49CAB8D5-2F36-CDA4-F427-A3EE5014ED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EC6871-0204-6E0A-E63B-F2B4DB3CC977}"/>
              </a:ext>
            </a:extLst>
          </p:cNvPr>
          <p:cNvSpPr>
            <a:spLocks noGrp="1"/>
          </p:cNvSpPr>
          <p:nvPr>
            <p:ph type="sldNum" sz="quarter" idx="12"/>
          </p:nvPr>
        </p:nvSpPr>
        <p:spPr/>
        <p:txBody>
          <a:bodyPr/>
          <a:lstStyle/>
          <a:p>
            <a:fld id="{A1D07E26-0A4D-4B52-8AE1-2E65536AFB02}" type="slidenum">
              <a:rPr lang="en-GB" smtClean="0"/>
              <a:t>‹#›</a:t>
            </a:fld>
            <a:endParaRPr lang="en-GB"/>
          </a:p>
        </p:txBody>
      </p:sp>
    </p:spTree>
    <p:extLst>
      <p:ext uri="{BB962C8B-B14F-4D97-AF65-F5344CB8AC3E}">
        <p14:creationId xmlns:p14="http://schemas.microsoft.com/office/powerpoint/2010/main" val="300678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61351-7769-F11F-4089-3C10F21E89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0F08A4-2454-935F-F8BD-8C2E87EE17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191E29-1989-810E-4A8D-EA293580F277}"/>
              </a:ext>
            </a:extLst>
          </p:cNvPr>
          <p:cNvSpPr>
            <a:spLocks noGrp="1"/>
          </p:cNvSpPr>
          <p:nvPr>
            <p:ph type="dt" sz="half" idx="10"/>
          </p:nvPr>
        </p:nvSpPr>
        <p:spPr/>
        <p:txBody>
          <a:bodyPr/>
          <a:lstStyle/>
          <a:p>
            <a:fld id="{0C3EC760-D10D-437C-9FD4-BD9B1D9CADB5}" type="datetimeFigureOut">
              <a:rPr lang="en-GB" smtClean="0"/>
              <a:t>12/03/2024</a:t>
            </a:fld>
            <a:endParaRPr lang="en-GB"/>
          </a:p>
        </p:txBody>
      </p:sp>
      <p:sp>
        <p:nvSpPr>
          <p:cNvPr id="5" name="Footer Placeholder 4">
            <a:extLst>
              <a:ext uri="{FF2B5EF4-FFF2-40B4-BE49-F238E27FC236}">
                <a16:creationId xmlns:a16="http://schemas.microsoft.com/office/drawing/2014/main" id="{A759F685-07FE-365A-0010-897B62BF4C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728F86-ADEB-FF37-7463-A43F1368B568}"/>
              </a:ext>
            </a:extLst>
          </p:cNvPr>
          <p:cNvSpPr>
            <a:spLocks noGrp="1"/>
          </p:cNvSpPr>
          <p:nvPr>
            <p:ph type="sldNum" sz="quarter" idx="12"/>
          </p:nvPr>
        </p:nvSpPr>
        <p:spPr/>
        <p:txBody>
          <a:bodyPr/>
          <a:lstStyle/>
          <a:p>
            <a:fld id="{A1D07E26-0A4D-4B52-8AE1-2E65536AFB02}" type="slidenum">
              <a:rPr lang="en-GB" smtClean="0"/>
              <a:t>‹#›</a:t>
            </a:fld>
            <a:endParaRPr lang="en-GB"/>
          </a:p>
        </p:txBody>
      </p:sp>
    </p:spTree>
    <p:extLst>
      <p:ext uri="{BB962C8B-B14F-4D97-AF65-F5344CB8AC3E}">
        <p14:creationId xmlns:p14="http://schemas.microsoft.com/office/powerpoint/2010/main" val="27678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CDBDA-9161-2A26-3A56-94E7F83CFA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140E6F-C824-0025-3080-F4E26E52A3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724664-AEA8-F8E7-456B-FBB5E0A71BC0}"/>
              </a:ext>
            </a:extLst>
          </p:cNvPr>
          <p:cNvSpPr>
            <a:spLocks noGrp="1"/>
          </p:cNvSpPr>
          <p:nvPr>
            <p:ph type="dt" sz="half" idx="10"/>
          </p:nvPr>
        </p:nvSpPr>
        <p:spPr/>
        <p:txBody>
          <a:bodyPr/>
          <a:lstStyle/>
          <a:p>
            <a:fld id="{0C3EC760-D10D-437C-9FD4-BD9B1D9CADB5}" type="datetimeFigureOut">
              <a:rPr lang="en-GB" smtClean="0"/>
              <a:t>12/03/2024</a:t>
            </a:fld>
            <a:endParaRPr lang="en-GB"/>
          </a:p>
        </p:txBody>
      </p:sp>
      <p:sp>
        <p:nvSpPr>
          <p:cNvPr id="5" name="Footer Placeholder 4">
            <a:extLst>
              <a:ext uri="{FF2B5EF4-FFF2-40B4-BE49-F238E27FC236}">
                <a16:creationId xmlns:a16="http://schemas.microsoft.com/office/drawing/2014/main" id="{7DAD23B7-C21F-BC56-8FAD-06B6414F2D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E84B2A-E46E-55EA-D104-A7764953FF3D}"/>
              </a:ext>
            </a:extLst>
          </p:cNvPr>
          <p:cNvSpPr>
            <a:spLocks noGrp="1"/>
          </p:cNvSpPr>
          <p:nvPr>
            <p:ph type="sldNum" sz="quarter" idx="12"/>
          </p:nvPr>
        </p:nvSpPr>
        <p:spPr/>
        <p:txBody>
          <a:bodyPr/>
          <a:lstStyle/>
          <a:p>
            <a:fld id="{A1D07E26-0A4D-4B52-8AE1-2E65536AFB02}" type="slidenum">
              <a:rPr lang="en-GB" smtClean="0"/>
              <a:t>‹#›</a:t>
            </a:fld>
            <a:endParaRPr lang="en-GB"/>
          </a:p>
        </p:txBody>
      </p:sp>
    </p:spTree>
    <p:extLst>
      <p:ext uri="{BB962C8B-B14F-4D97-AF65-F5344CB8AC3E}">
        <p14:creationId xmlns:p14="http://schemas.microsoft.com/office/powerpoint/2010/main" val="813795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E5C3-1AEE-1D70-54DB-C5F4863685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024938-C0C5-1892-03CA-200DF4B950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5E46A7-33EE-5AB7-0D3B-21AD38E962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0BB820-519D-F339-BBBB-13504C8A51DD}"/>
              </a:ext>
            </a:extLst>
          </p:cNvPr>
          <p:cNvSpPr>
            <a:spLocks noGrp="1"/>
          </p:cNvSpPr>
          <p:nvPr>
            <p:ph type="dt" sz="half" idx="10"/>
          </p:nvPr>
        </p:nvSpPr>
        <p:spPr/>
        <p:txBody>
          <a:bodyPr/>
          <a:lstStyle/>
          <a:p>
            <a:fld id="{0C3EC760-D10D-437C-9FD4-BD9B1D9CADB5}" type="datetimeFigureOut">
              <a:rPr lang="en-GB" smtClean="0"/>
              <a:t>12/03/2024</a:t>
            </a:fld>
            <a:endParaRPr lang="en-GB"/>
          </a:p>
        </p:txBody>
      </p:sp>
      <p:sp>
        <p:nvSpPr>
          <p:cNvPr id="6" name="Footer Placeholder 5">
            <a:extLst>
              <a:ext uri="{FF2B5EF4-FFF2-40B4-BE49-F238E27FC236}">
                <a16:creationId xmlns:a16="http://schemas.microsoft.com/office/drawing/2014/main" id="{4E11FFEB-85E8-F03A-77A6-5E4D4B58AA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0B2559-E004-2828-261F-C3078FACC542}"/>
              </a:ext>
            </a:extLst>
          </p:cNvPr>
          <p:cNvSpPr>
            <a:spLocks noGrp="1"/>
          </p:cNvSpPr>
          <p:nvPr>
            <p:ph type="sldNum" sz="quarter" idx="12"/>
          </p:nvPr>
        </p:nvSpPr>
        <p:spPr/>
        <p:txBody>
          <a:bodyPr/>
          <a:lstStyle/>
          <a:p>
            <a:fld id="{A1D07E26-0A4D-4B52-8AE1-2E65536AFB02}" type="slidenum">
              <a:rPr lang="en-GB" smtClean="0"/>
              <a:t>‹#›</a:t>
            </a:fld>
            <a:endParaRPr lang="en-GB"/>
          </a:p>
        </p:txBody>
      </p:sp>
    </p:spTree>
    <p:extLst>
      <p:ext uri="{BB962C8B-B14F-4D97-AF65-F5344CB8AC3E}">
        <p14:creationId xmlns:p14="http://schemas.microsoft.com/office/powerpoint/2010/main" val="427834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EB3A-702C-09E2-4234-ACC0EEF365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32A8DF-54EF-33FB-F672-10910684D6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37A466-F519-90BC-C68B-4E543B1F7A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97EF14-1505-2C22-D0F2-1299C7228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2F157E-8651-0594-F129-2923B067AA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6D62AE-9734-E3FB-F4BF-9E6DA0946132}"/>
              </a:ext>
            </a:extLst>
          </p:cNvPr>
          <p:cNvSpPr>
            <a:spLocks noGrp="1"/>
          </p:cNvSpPr>
          <p:nvPr>
            <p:ph type="dt" sz="half" idx="10"/>
          </p:nvPr>
        </p:nvSpPr>
        <p:spPr/>
        <p:txBody>
          <a:bodyPr/>
          <a:lstStyle/>
          <a:p>
            <a:fld id="{0C3EC760-D10D-437C-9FD4-BD9B1D9CADB5}" type="datetimeFigureOut">
              <a:rPr lang="en-GB" smtClean="0"/>
              <a:t>12/03/2024</a:t>
            </a:fld>
            <a:endParaRPr lang="en-GB"/>
          </a:p>
        </p:txBody>
      </p:sp>
      <p:sp>
        <p:nvSpPr>
          <p:cNvPr id="8" name="Footer Placeholder 7">
            <a:extLst>
              <a:ext uri="{FF2B5EF4-FFF2-40B4-BE49-F238E27FC236}">
                <a16:creationId xmlns:a16="http://schemas.microsoft.com/office/drawing/2014/main" id="{925D163C-1191-8DEC-0E84-D4180AE8D8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5FBB949-EA3D-8072-0D86-967F8B7F73F1}"/>
              </a:ext>
            </a:extLst>
          </p:cNvPr>
          <p:cNvSpPr>
            <a:spLocks noGrp="1"/>
          </p:cNvSpPr>
          <p:nvPr>
            <p:ph type="sldNum" sz="quarter" idx="12"/>
          </p:nvPr>
        </p:nvSpPr>
        <p:spPr/>
        <p:txBody>
          <a:bodyPr/>
          <a:lstStyle/>
          <a:p>
            <a:fld id="{A1D07E26-0A4D-4B52-8AE1-2E65536AFB02}" type="slidenum">
              <a:rPr lang="en-GB" smtClean="0"/>
              <a:t>‹#›</a:t>
            </a:fld>
            <a:endParaRPr lang="en-GB"/>
          </a:p>
        </p:txBody>
      </p:sp>
    </p:spTree>
    <p:extLst>
      <p:ext uri="{BB962C8B-B14F-4D97-AF65-F5344CB8AC3E}">
        <p14:creationId xmlns:p14="http://schemas.microsoft.com/office/powerpoint/2010/main" val="876385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FE5F8-0349-9FC3-D66F-C3D72101067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72EB9B-03DA-6A48-873E-5607CB2FDE09}"/>
              </a:ext>
            </a:extLst>
          </p:cNvPr>
          <p:cNvSpPr>
            <a:spLocks noGrp="1"/>
          </p:cNvSpPr>
          <p:nvPr>
            <p:ph type="dt" sz="half" idx="10"/>
          </p:nvPr>
        </p:nvSpPr>
        <p:spPr/>
        <p:txBody>
          <a:bodyPr/>
          <a:lstStyle/>
          <a:p>
            <a:fld id="{0C3EC760-D10D-437C-9FD4-BD9B1D9CADB5}" type="datetimeFigureOut">
              <a:rPr lang="en-GB" smtClean="0"/>
              <a:t>12/03/2024</a:t>
            </a:fld>
            <a:endParaRPr lang="en-GB"/>
          </a:p>
        </p:txBody>
      </p:sp>
      <p:sp>
        <p:nvSpPr>
          <p:cNvPr id="4" name="Footer Placeholder 3">
            <a:extLst>
              <a:ext uri="{FF2B5EF4-FFF2-40B4-BE49-F238E27FC236}">
                <a16:creationId xmlns:a16="http://schemas.microsoft.com/office/drawing/2014/main" id="{5B30CD6C-18A1-AA6C-9FD0-CDF0364D98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80167D-E53F-63E2-178F-312CEAE0CCF8}"/>
              </a:ext>
            </a:extLst>
          </p:cNvPr>
          <p:cNvSpPr>
            <a:spLocks noGrp="1"/>
          </p:cNvSpPr>
          <p:nvPr>
            <p:ph type="sldNum" sz="quarter" idx="12"/>
          </p:nvPr>
        </p:nvSpPr>
        <p:spPr/>
        <p:txBody>
          <a:bodyPr/>
          <a:lstStyle/>
          <a:p>
            <a:fld id="{A1D07E26-0A4D-4B52-8AE1-2E65536AFB02}" type="slidenum">
              <a:rPr lang="en-GB" smtClean="0"/>
              <a:t>‹#›</a:t>
            </a:fld>
            <a:endParaRPr lang="en-GB"/>
          </a:p>
        </p:txBody>
      </p:sp>
    </p:spTree>
    <p:extLst>
      <p:ext uri="{BB962C8B-B14F-4D97-AF65-F5344CB8AC3E}">
        <p14:creationId xmlns:p14="http://schemas.microsoft.com/office/powerpoint/2010/main" val="1269076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B91867-3704-2C15-1192-EFDEF547859C}"/>
              </a:ext>
            </a:extLst>
          </p:cNvPr>
          <p:cNvSpPr>
            <a:spLocks noGrp="1"/>
          </p:cNvSpPr>
          <p:nvPr>
            <p:ph type="dt" sz="half" idx="10"/>
          </p:nvPr>
        </p:nvSpPr>
        <p:spPr/>
        <p:txBody>
          <a:bodyPr/>
          <a:lstStyle/>
          <a:p>
            <a:fld id="{0C3EC760-D10D-437C-9FD4-BD9B1D9CADB5}" type="datetimeFigureOut">
              <a:rPr lang="en-GB" smtClean="0"/>
              <a:t>12/03/2024</a:t>
            </a:fld>
            <a:endParaRPr lang="en-GB"/>
          </a:p>
        </p:txBody>
      </p:sp>
      <p:sp>
        <p:nvSpPr>
          <p:cNvPr id="3" name="Footer Placeholder 2">
            <a:extLst>
              <a:ext uri="{FF2B5EF4-FFF2-40B4-BE49-F238E27FC236}">
                <a16:creationId xmlns:a16="http://schemas.microsoft.com/office/drawing/2014/main" id="{D66B9FD9-7B3A-C97B-73E8-DDB9734AE4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4C6B14-0567-F2BB-C73D-37CC55A47457}"/>
              </a:ext>
            </a:extLst>
          </p:cNvPr>
          <p:cNvSpPr>
            <a:spLocks noGrp="1"/>
          </p:cNvSpPr>
          <p:nvPr>
            <p:ph type="sldNum" sz="quarter" idx="12"/>
          </p:nvPr>
        </p:nvSpPr>
        <p:spPr/>
        <p:txBody>
          <a:bodyPr/>
          <a:lstStyle/>
          <a:p>
            <a:fld id="{A1D07E26-0A4D-4B52-8AE1-2E65536AFB02}" type="slidenum">
              <a:rPr lang="en-GB" smtClean="0"/>
              <a:t>‹#›</a:t>
            </a:fld>
            <a:endParaRPr lang="en-GB"/>
          </a:p>
        </p:txBody>
      </p:sp>
    </p:spTree>
    <p:extLst>
      <p:ext uri="{BB962C8B-B14F-4D97-AF65-F5344CB8AC3E}">
        <p14:creationId xmlns:p14="http://schemas.microsoft.com/office/powerpoint/2010/main" val="663188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21393-3491-1033-7B15-D355F68B68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B06EEF-26C8-B00B-DD17-77A313FE56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18E09D-EBF2-8F08-483E-2CF24F88C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446387-C460-7D07-4C14-72C244816CA1}"/>
              </a:ext>
            </a:extLst>
          </p:cNvPr>
          <p:cNvSpPr>
            <a:spLocks noGrp="1"/>
          </p:cNvSpPr>
          <p:nvPr>
            <p:ph type="dt" sz="half" idx="10"/>
          </p:nvPr>
        </p:nvSpPr>
        <p:spPr/>
        <p:txBody>
          <a:bodyPr/>
          <a:lstStyle/>
          <a:p>
            <a:fld id="{0C3EC760-D10D-437C-9FD4-BD9B1D9CADB5}" type="datetimeFigureOut">
              <a:rPr lang="en-GB" smtClean="0"/>
              <a:t>12/03/2024</a:t>
            </a:fld>
            <a:endParaRPr lang="en-GB"/>
          </a:p>
        </p:txBody>
      </p:sp>
      <p:sp>
        <p:nvSpPr>
          <p:cNvPr id="6" name="Footer Placeholder 5">
            <a:extLst>
              <a:ext uri="{FF2B5EF4-FFF2-40B4-BE49-F238E27FC236}">
                <a16:creationId xmlns:a16="http://schemas.microsoft.com/office/drawing/2014/main" id="{487C846D-7375-DF42-88F2-F6D4AB4B7A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66B952-4A0F-CEDD-AA14-BE772F407E70}"/>
              </a:ext>
            </a:extLst>
          </p:cNvPr>
          <p:cNvSpPr>
            <a:spLocks noGrp="1"/>
          </p:cNvSpPr>
          <p:nvPr>
            <p:ph type="sldNum" sz="quarter" idx="12"/>
          </p:nvPr>
        </p:nvSpPr>
        <p:spPr/>
        <p:txBody>
          <a:bodyPr/>
          <a:lstStyle/>
          <a:p>
            <a:fld id="{A1D07E26-0A4D-4B52-8AE1-2E65536AFB02}" type="slidenum">
              <a:rPr lang="en-GB" smtClean="0"/>
              <a:t>‹#›</a:t>
            </a:fld>
            <a:endParaRPr lang="en-GB"/>
          </a:p>
        </p:txBody>
      </p:sp>
    </p:spTree>
    <p:extLst>
      <p:ext uri="{BB962C8B-B14F-4D97-AF65-F5344CB8AC3E}">
        <p14:creationId xmlns:p14="http://schemas.microsoft.com/office/powerpoint/2010/main" val="426990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E494-FF81-D9CA-5425-9E98C85A54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71CCAE-3078-CFD2-AF79-405D535639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16830B-EF46-332E-F428-6D3051B1BA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53174E-0098-A0B4-ACD1-765480214554}"/>
              </a:ext>
            </a:extLst>
          </p:cNvPr>
          <p:cNvSpPr>
            <a:spLocks noGrp="1"/>
          </p:cNvSpPr>
          <p:nvPr>
            <p:ph type="dt" sz="half" idx="10"/>
          </p:nvPr>
        </p:nvSpPr>
        <p:spPr/>
        <p:txBody>
          <a:bodyPr/>
          <a:lstStyle/>
          <a:p>
            <a:fld id="{0C3EC760-D10D-437C-9FD4-BD9B1D9CADB5}" type="datetimeFigureOut">
              <a:rPr lang="en-GB" smtClean="0"/>
              <a:t>12/03/2024</a:t>
            </a:fld>
            <a:endParaRPr lang="en-GB"/>
          </a:p>
        </p:txBody>
      </p:sp>
      <p:sp>
        <p:nvSpPr>
          <p:cNvPr id="6" name="Footer Placeholder 5">
            <a:extLst>
              <a:ext uri="{FF2B5EF4-FFF2-40B4-BE49-F238E27FC236}">
                <a16:creationId xmlns:a16="http://schemas.microsoft.com/office/drawing/2014/main" id="{A07D6082-F6CD-FEB3-1666-7710403CFF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3A9552-9DD0-549C-7879-CD4D13BFAB0B}"/>
              </a:ext>
            </a:extLst>
          </p:cNvPr>
          <p:cNvSpPr>
            <a:spLocks noGrp="1"/>
          </p:cNvSpPr>
          <p:nvPr>
            <p:ph type="sldNum" sz="quarter" idx="12"/>
          </p:nvPr>
        </p:nvSpPr>
        <p:spPr/>
        <p:txBody>
          <a:bodyPr/>
          <a:lstStyle/>
          <a:p>
            <a:fld id="{A1D07E26-0A4D-4B52-8AE1-2E65536AFB02}" type="slidenum">
              <a:rPr lang="en-GB" smtClean="0"/>
              <a:t>‹#›</a:t>
            </a:fld>
            <a:endParaRPr lang="en-GB"/>
          </a:p>
        </p:txBody>
      </p:sp>
    </p:spTree>
    <p:extLst>
      <p:ext uri="{BB962C8B-B14F-4D97-AF65-F5344CB8AC3E}">
        <p14:creationId xmlns:p14="http://schemas.microsoft.com/office/powerpoint/2010/main" val="219140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2D59DC-D518-8D50-9603-613AB74C7E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92F5C2-D3D9-58F2-30C4-E7C5663E81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F6033B-89CE-595E-3E15-B43801DC58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EC760-D10D-437C-9FD4-BD9B1D9CADB5}" type="datetimeFigureOut">
              <a:rPr lang="en-GB" smtClean="0"/>
              <a:t>12/03/2024</a:t>
            </a:fld>
            <a:endParaRPr lang="en-GB"/>
          </a:p>
        </p:txBody>
      </p:sp>
      <p:sp>
        <p:nvSpPr>
          <p:cNvPr id="5" name="Footer Placeholder 4">
            <a:extLst>
              <a:ext uri="{FF2B5EF4-FFF2-40B4-BE49-F238E27FC236}">
                <a16:creationId xmlns:a16="http://schemas.microsoft.com/office/drawing/2014/main" id="{C7DF29BB-7EFF-9C27-021F-21E439F8A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20CC309-2540-ED9B-916C-1D188479AE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07E26-0A4D-4B52-8AE1-2E65536AFB02}" type="slidenum">
              <a:rPr lang="en-GB" smtClean="0"/>
              <a:t>‹#›</a:t>
            </a:fld>
            <a:endParaRPr lang="en-GB"/>
          </a:p>
        </p:txBody>
      </p:sp>
    </p:spTree>
    <p:extLst>
      <p:ext uri="{BB962C8B-B14F-4D97-AF65-F5344CB8AC3E}">
        <p14:creationId xmlns:p14="http://schemas.microsoft.com/office/powerpoint/2010/main" val="3825350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DmbTqFH4x0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3" name="Rectangle 1032">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98DF9A-1259-EB52-F10C-60214E4142E3}"/>
              </a:ext>
            </a:extLst>
          </p:cNvPr>
          <p:cNvSpPr>
            <a:spLocks noGrp="1"/>
          </p:cNvSpPr>
          <p:nvPr>
            <p:ph type="ctrTitle"/>
          </p:nvPr>
        </p:nvSpPr>
        <p:spPr>
          <a:xfrm>
            <a:off x="901690" y="405575"/>
            <a:ext cx="6430414" cy="1371600"/>
          </a:xfrm>
        </p:spPr>
        <p:txBody>
          <a:bodyPr anchor="ctr">
            <a:normAutofit/>
          </a:bodyPr>
          <a:lstStyle/>
          <a:p>
            <a:pPr algn="l"/>
            <a:r>
              <a:rPr lang="en-US" dirty="0"/>
              <a:t>Peer to Peer Abuse</a:t>
            </a:r>
            <a:endParaRPr lang="en-GB" dirty="0"/>
          </a:p>
        </p:txBody>
      </p:sp>
      <p:sp>
        <p:nvSpPr>
          <p:cNvPr id="3" name="Subtitle 2">
            <a:extLst>
              <a:ext uri="{FF2B5EF4-FFF2-40B4-BE49-F238E27FC236}">
                <a16:creationId xmlns:a16="http://schemas.microsoft.com/office/drawing/2014/main" id="{121D656A-AB4F-331A-E1BA-DDC2B91EDFE6}"/>
              </a:ext>
            </a:extLst>
          </p:cNvPr>
          <p:cNvSpPr>
            <a:spLocks noGrp="1"/>
          </p:cNvSpPr>
          <p:nvPr>
            <p:ph type="subTitle" idx="1"/>
          </p:nvPr>
        </p:nvSpPr>
        <p:spPr>
          <a:xfrm>
            <a:off x="7924796" y="498698"/>
            <a:ext cx="2893382" cy="1185353"/>
          </a:xfrm>
        </p:spPr>
        <p:txBody>
          <a:bodyPr anchor="ctr">
            <a:normAutofit/>
          </a:bodyPr>
          <a:lstStyle/>
          <a:p>
            <a:r>
              <a:rPr lang="en-US" sz="1800" dirty="0"/>
              <a:t>Accreditation Pathway</a:t>
            </a:r>
          </a:p>
          <a:p>
            <a:r>
              <a:rPr lang="en-US" sz="1800" dirty="0"/>
              <a:t>Contextual Safeguarding Training</a:t>
            </a:r>
            <a:endParaRPr lang="en-GB" sz="1800" dirty="0"/>
          </a:p>
        </p:txBody>
      </p:sp>
      <p:sp>
        <p:nvSpPr>
          <p:cNvPr id="1035" name="Rectangle 1034">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26032" y="1067264"/>
            <a:ext cx="1021458"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26" name="Picture 2" descr="Honour Thy Woman Group | Go Volunteer Glos">
            <a:extLst>
              <a:ext uri="{FF2B5EF4-FFF2-40B4-BE49-F238E27FC236}">
                <a16:creationId xmlns:a16="http://schemas.microsoft.com/office/drawing/2014/main" id="{5C376717-0575-D55F-B92E-EF59A2A29A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9058" y="2117252"/>
            <a:ext cx="11097349" cy="415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889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1FD921-EE3F-6AC0-2100-825AE6A32DC2}"/>
              </a:ext>
            </a:extLst>
          </p:cNvPr>
          <p:cNvSpPr>
            <a:spLocks noGrp="1"/>
          </p:cNvSpPr>
          <p:nvPr>
            <p:ph type="title"/>
          </p:nvPr>
        </p:nvSpPr>
        <p:spPr>
          <a:xfrm>
            <a:off x="5297762" y="329184"/>
            <a:ext cx="6251110" cy="1783080"/>
          </a:xfrm>
        </p:spPr>
        <p:txBody>
          <a:bodyPr anchor="b">
            <a:normAutofit/>
          </a:bodyPr>
          <a:lstStyle/>
          <a:p>
            <a:r>
              <a:rPr lang="en-US" sz="5400"/>
              <a:t>Use of mobile phones and social media</a:t>
            </a:r>
            <a:endParaRPr lang="en-GB" sz="5400"/>
          </a:p>
        </p:txBody>
      </p:sp>
      <p:pic>
        <p:nvPicPr>
          <p:cNvPr id="5" name="Picture 4" descr="Camera lens">
            <a:extLst>
              <a:ext uri="{FF2B5EF4-FFF2-40B4-BE49-F238E27FC236}">
                <a16:creationId xmlns:a16="http://schemas.microsoft.com/office/drawing/2014/main" id="{5B1E83E3-9A00-A786-0A26-9F2438E472D5}"/>
              </a:ext>
            </a:extLst>
          </p:cNvPr>
          <p:cNvPicPr>
            <a:picLocks noChangeAspect="1"/>
          </p:cNvPicPr>
          <p:nvPr/>
        </p:nvPicPr>
        <p:blipFill rotWithShape="1">
          <a:blip r:embed="rId2"/>
          <a:srcRect l="14779" r="3989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F29B5D-7014-64E6-6CB1-42A34C6D4BB4}"/>
              </a:ext>
            </a:extLst>
          </p:cNvPr>
          <p:cNvSpPr>
            <a:spLocks noGrp="1"/>
          </p:cNvSpPr>
          <p:nvPr>
            <p:ph idx="1"/>
          </p:nvPr>
        </p:nvSpPr>
        <p:spPr>
          <a:xfrm>
            <a:off x="4810125" y="2706624"/>
            <a:ext cx="7286625" cy="4028312"/>
          </a:xfrm>
        </p:spPr>
        <p:txBody>
          <a:bodyPr>
            <a:normAutofit/>
          </a:bodyPr>
          <a:lstStyle/>
          <a:p>
            <a:r>
              <a:rPr lang="en-US" sz="2000" dirty="0"/>
              <a:t>Since the development of social media and the use of mobile phones within young people has become prolific, this has had an impact upon statistics for peer on peer abuse:</a:t>
            </a:r>
          </a:p>
          <a:p>
            <a:r>
              <a:rPr lang="en-US" sz="2000" dirty="0"/>
              <a:t>Always contactable at all times of the day</a:t>
            </a:r>
          </a:p>
          <a:p>
            <a:r>
              <a:rPr lang="en-US" sz="2000" dirty="0"/>
              <a:t>Much harder to spot abuse, its much easier to hide.</a:t>
            </a:r>
          </a:p>
          <a:p>
            <a:r>
              <a:rPr lang="en-US" sz="2000" dirty="0"/>
              <a:t>Control around use of phones: passwords, tracking, social media</a:t>
            </a:r>
          </a:p>
          <a:p>
            <a:r>
              <a:rPr lang="en-US" sz="2000" dirty="0"/>
              <a:t>Blackmail around content</a:t>
            </a:r>
          </a:p>
          <a:p>
            <a:r>
              <a:rPr lang="en-US" sz="2000" dirty="0"/>
              <a:t>Worries around being outed about identity or sexuality</a:t>
            </a:r>
          </a:p>
          <a:p>
            <a:endParaRPr lang="en-GB" sz="2000" dirty="0"/>
          </a:p>
        </p:txBody>
      </p:sp>
    </p:spTree>
    <p:extLst>
      <p:ext uri="{BB962C8B-B14F-4D97-AF65-F5344CB8AC3E}">
        <p14:creationId xmlns:p14="http://schemas.microsoft.com/office/powerpoint/2010/main" val="4156612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DDDB5A-6E6D-D4C3-3B0D-53423688E3DA}"/>
              </a:ext>
            </a:extLst>
          </p:cNvPr>
          <p:cNvSpPr>
            <a:spLocks noGrp="1"/>
          </p:cNvSpPr>
          <p:nvPr>
            <p:ph type="title"/>
          </p:nvPr>
        </p:nvSpPr>
        <p:spPr>
          <a:xfrm>
            <a:off x="686834" y="1153572"/>
            <a:ext cx="3200400" cy="4461163"/>
          </a:xfrm>
        </p:spPr>
        <p:txBody>
          <a:bodyPr>
            <a:normAutofit/>
          </a:bodyPr>
          <a:lstStyle/>
          <a:p>
            <a:r>
              <a:rPr lang="en-US">
                <a:solidFill>
                  <a:srgbClr val="FFFFFF"/>
                </a:solidFill>
              </a:rPr>
              <a:t>Intimate relationship abuse</a:t>
            </a: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EB81A10-7FCA-C91F-EBE1-360615766710}"/>
              </a:ext>
            </a:extLst>
          </p:cNvPr>
          <p:cNvSpPr>
            <a:spLocks noGrp="1"/>
          </p:cNvSpPr>
          <p:nvPr>
            <p:ph idx="1"/>
          </p:nvPr>
        </p:nvSpPr>
        <p:spPr>
          <a:xfrm>
            <a:off x="4571020" y="1086644"/>
            <a:ext cx="6906491" cy="5585619"/>
          </a:xfrm>
        </p:spPr>
        <p:txBody>
          <a:bodyPr anchor="ctr">
            <a:normAutofit/>
          </a:bodyPr>
          <a:lstStyle/>
          <a:p>
            <a:r>
              <a:rPr lang="en-US" dirty="0"/>
              <a:t>Young relationships are often short lived, dramatic and intense.</a:t>
            </a:r>
          </a:p>
          <a:p>
            <a:r>
              <a:rPr lang="en-US" dirty="0"/>
              <a:t>Due to this issues are often not taken as seriously by adults due to their age.</a:t>
            </a:r>
          </a:p>
          <a:p>
            <a:r>
              <a:rPr lang="en-US" dirty="0"/>
              <a:t>This leaves young people reluctant to talk about issues.</a:t>
            </a:r>
          </a:p>
          <a:p>
            <a:r>
              <a:rPr lang="en-US" dirty="0"/>
              <a:t>Young relationships are often shaped by the views the young people and the traditional gender roles.</a:t>
            </a:r>
          </a:p>
          <a:p>
            <a:r>
              <a:rPr lang="en-US" dirty="0"/>
              <a:t>They are shaped by what they see at home.</a:t>
            </a:r>
          </a:p>
          <a:p>
            <a:r>
              <a:rPr lang="en-US" dirty="0"/>
              <a:t>Often influenced by how they see themselves.</a:t>
            </a:r>
          </a:p>
          <a:p>
            <a:endParaRPr lang="en-US" dirty="0"/>
          </a:p>
          <a:p>
            <a:endParaRPr lang="en-GB" dirty="0"/>
          </a:p>
        </p:txBody>
      </p:sp>
    </p:spTree>
    <p:extLst>
      <p:ext uri="{BB962C8B-B14F-4D97-AF65-F5344CB8AC3E}">
        <p14:creationId xmlns:p14="http://schemas.microsoft.com/office/powerpoint/2010/main" val="1317638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8B54CB-7F48-079D-A0ED-8B91731C4E27}"/>
              </a:ext>
            </a:extLst>
          </p:cNvPr>
          <p:cNvSpPr>
            <a:spLocks noGrp="1"/>
          </p:cNvSpPr>
          <p:nvPr>
            <p:ph type="title"/>
          </p:nvPr>
        </p:nvSpPr>
        <p:spPr>
          <a:xfrm>
            <a:off x="838200" y="459863"/>
            <a:ext cx="10515600" cy="1004594"/>
          </a:xfrm>
        </p:spPr>
        <p:txBody>
          <a:bodyPr>
            <a:normAutofit/>
          </a:bodyPr>
          <a:lstStyle/>
          <a:p>
            <a:pPr algn="ctr"/>
            <a:r>
              <a:rPr lang="en-US" b="1">
                <a:solidFill>
                  <a:srgbClr val="FFFFFF"/>
                </a:solidFill>
              </a:rPr>
              <a:t>Remember….</a:t>
            </a:r>
            <a:endParaRPr lang="en-GB" b="1">
              <a:solidFill>
                <a:srgbClr val="FFFFFF"/>
              </a:solidFill>
            </a:endParaRPr>
          </a:p>
        </p:txBody>
      </p:sp>
      <p:sp>
        <p:nvSpPr>
          <p:cNvPr id="43" name="Rectangle: Rounded Corners 42">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4" name="Content Placeholder 2">
            <a:extLst>
              <a:ext uri="{FF2B5EF4-FFF2-40B4-BE49-F238E27FC236}">
                <a16:creationId xmlns:a16="http://schemas.microsoft.com/office/drawing/2014/main" id="{09030CD4-2489-58F9-4EC6-20FF000DF1F5}"/>
              </a:ext>
            </a:extLst>
          </p:cNvPr>
          <p:cNvGraphicFramePr>
            <a:graphicFrameLocks noGrp="1"/>
          </p:cNvGraphicFramePr>
          <p:nvPr>
            <p:ph idx="1"/>
            <p:extLst>
              <p:ext uri="{D42A27DB-BD31-4B8C-83A1-F6EECF244321}">
                <p14:modId xmlns:p14="http://schemas.microsoft.com/office/powerpoint/2010/main" val="892337250"/>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854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08D326-B412-2EA8-849C-75B8952EB211}"/>
              </a:ext>
            </a:extLst>
          </p:cNvPr>
          <p:cNvSpPr>
            <a:spLocks noGrp="1"/>
          </p:cNvSpPr>
          <p:nvPr>
            <p:ph type="title"/>
          </p:nvPr>
        </p:nvSpPr>
        <p:spPr>
          <a:xfrm>
            <a:off x="5297762" y="329184"/>
            <a:ext cx="6251110" cy="1783080"/>
          </a:xfrm>
        </p:spPr>
        <p:txBody>
          <a:bodyPr anchor="b">
            <a:normAutofit/>
          </a:bodyPr>
          <a:lstStyle/>
          <a:p>
            <a:r>
              <a:rPr lang="en-US" sz="3800" dirty="0"/>
              <a:t>Teen relationships can be affected by what they see in the media….</a:t>
            </a:r>
            <a:endParaRPr lang="en-GB" sz="3800" dirty="0"/>
          </a:p>
        </p:txBody>
      </p:sp>
      <p:pic>
        <p:nvPicPr>
          <p:cNvPr id="5" name="Picture 4" descr="One in a crowd">
            <a:extLst>
              <a:ext uri="{FF2B5EF4-FFF2-40B4-BE49-F238E27FC236}">
                <a16:creationId xmlns:a16="http://schemas.microsoft.com/office/drawing/2014/main" id="{D4B60E83-EB4A-1F44-29A4-25D2AE048EC5}"/>
              </a:ext>
            </a:extLst>
          </p:cNvPr>
          <p:cNvPicPr>
            <a:picLocks noChangeAspect="1"/>
          </p:cNvPicPr>
          <p:nvPr/>
        </p:nvPicPr>
        <p:blipFill rotWithShape="1">
          <a:blip r:embed="rId2"/>
          <a:srcRect l="28628" r="2043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517ADE-C23F-7D01-9A8A-D1A1AED0A0A9}"/>
              </a:ext>
            </a:extLst>
          </p:cNvPr>
          <p:cNvSpPr>
            <a:spLocks noGrp="1"/>
          </p:cNvSpPr>
          <p:nvPr>
            <p:ph idx="1"/>
          </p:nvPr>
        </p:nvSpPr>
        <p:spPr>
          <a:xfrm>
            <a:off x="4751643" y="2413046"/>
            <a:ext cx="7286625" cy="3989451"/>
          </a:xfrm>
        </p:spPr>
        <p:txBody>
          <a:bodyPr>
            <a:noAutofit/>
          </a:bodyPr>
          <a:lstStyle/>
          <a:p>
            <a:r>
              <a:rPr lang="en-US" sz="2400" dirty="0"/>
              <a:t>Often teen relationships are influenced by what they see and hear on TV, online, on social media and in films.</a:t>
            </a:r>
          </a:p>
          <a:p>
            <a:r>
              <a:rPr lang="en-US" sz="2400" dirty="0"/>
              <a:t>An influencing factor in peer sexual violence is porn, and the misunderstandings about what they are seeing and what they should expect from a sexual partner.</a:t>
            </a:r>
          </a:p>
          <a:p>
            <a:r>
              <a:rPr lang="en-US" sz="2400" dirty="0"/>
              <a:t>Teen pornography addiction figures are on the rise and involve children as young as 11.</a:t>
            </a:r>
          </a:p>
          <a:p>
            <a:r>
              <a:rPr lang="en-US" sz="2400" dirty="0"/>
              <a:t>Movements such as the Incel movement have affected how our young people see themselves and others.  What they think is acceptable and who they blame for different things in their lives.</a:t>
            </a:r>
            <a:endParaRPr lang="en-GB" sz="2400" dirty="0"/>
          </a:p>
        </p:txBody>
      </p:sp>
    </p:spTree>
    <p:extLst>
      <p:ext uri="{BB962C8B-B14F-4D97-AF65-F5344CB8AC3E}">
        <p14:creationId xmlns:p14="http://schemas.microsoft.com/office/powerpoint/2010/main" val="2401723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F44D9B-2CA9-F30E-FCFD-75BCFFA2004C}"/>
              </a:ext>
            </a:extLst>
          </p:cNvPr>
          <p:cNvSpPr>
            <a:spLocks noGrp="1"/>
          </p:cNvSpPr>
          <p:nvPr>
            <p:ph type="title"/>
          </p:nvPr>
        </p:nvSpPr>
        <p:spPr>
          <a:xfrm>
            <a:off x="838200" y="253397"/>
            <a:ext cx="10515600" cy="1273233"/>
          </a:xfrm>
        </p:spPr>
        <p:txBody>
          <a:bodyPr>
            <a:normAutofit/>
          </a:bodyPr>
          <a:lstStyle/>
          <a:p>
            <a:r>
              <a:rPr lang="en-US" sz="4000"/>
              <a:t>Exploitation: Children who are abused are susceptible to exploitation.</a:t>
            </a:r>
            <a:endParaRPr lang="en-GB" sz="4000"/>
          </a:p>
        </p:txBody>
      </p:sp>
      <p:sp>
        <p:nvSpPr>
          <p:cNvPr id="25" name="Rectangle 24">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87006AD-D263-E2D6-BC3A-482DF19D7371}"/>
              </a:ext>
            </a:extLst>
          </p:cNvPr>
          <p:cNvSpPr>
            <a:spLocks noGrp="1"/>
          </p:cNvSpPr>
          <p:nvPr>
            <p:ph idx="1"/>
          </p:nvPr>
        </p:nvSpPr>
        <p:spPr>
          <a:xfrm>
            <a:off x="838200" y="2478024"/>
            <a:ext cx="10515600" cy="3694176"/>
          </a:xfrm>
        </p:spPr>
        <p:txBody>
          <a:bodyPr>
            <a:normAutofit/>
          </a:bodyPr>
          <a:lstStyle/>
          <a:p>
            <a:r>
              <a:rPr lang="en-GB" sz="2200">
                <a:latin typeface="Calibri" panose="020F0502020204030204" pitchFamily="34" charset="0"/>
                <a:cs typeface="Calibri" panose="020F0502020204030204" pitchFamily="34" charset="0"/>
              </a:rPr>
              <a:t>This is more likely to happen outside of the home or school where adult supervision is absent, or online.</a:t>
            </a:r>
          </a:p>
          <a:p>
            <a:r>
              <a:rPr lang="en-GB" sz="2200">
                <a:latin typeface="Calibri" panose="020F0502020204030204" pitchFamily="34" charset="0"/>
                <a:cs typeface="Calibri" panose="020F0502020204030204" pitchFamily="34" charset="0"/>
              </a:rPr>
              <a:t>Think about the places young people go to socialise. The local park, café, playground, shopping centre, social networking and gaming sites. All normal places that children and young people frequent and go to with their peers. But who are those peers and what are their influences.</a:t>
            </a:r>
          </a:p>
          <a:p>
            <a:r>
              <a:rPr lang="en-GB" sz="2200">
                <a:latin typeface="Calibri" panose="020F0502020204030204" pitchFamily="34" charset="0"/>
                <a:cs typeface="Calibri" panose="020F0502020204030204" pitchFamily="34" charset="0"/>
              </a:rPr>
              <a:t>The older children get, the less likely we are to know who they are ‘’hanging out’’ with or interacting with, the less control parents have as to who their child is mixing with.</a:t>
            </a:r>
          </a:p>
          <a:p>
            <a:r>
              <a:rPr lang="en-GB" sz="2200">
                <a:latin typeface="Calibri" panose="020F0502020204030204" pitchFamily="34" charset="0"/>
                <a:cs typeface="Calibri" panose="020F0502020204030204" pitchFamily="34" charset="0"/>
              </a:rPr>
              <a:t>Online exploitation is a growing concern.  The highest rate of Prevent cases in the Northeast come from online exploitation of young people.</a:t>
            </a:r>
          </a:p>
          <a:p>
            <a:endParaRPr lang="en-GB" sz="2200">
              <a:latin typeface="Calibri" panose="020F0502020204030204" pitchFamily="34" charset="0"/>
              <a:cs typeface="Calibri" panose="020F0502020204030204" pitchFamily="34" charset="0"/>
            </a:endParaRPr>
          </a:p>
          <a:p>
            <a:endParaRPr lang="en-GB" sz="2200"/>
          </a:p>
        </p:txBody>
      </p:sp>
    </p:spTree>
    <p:extLst>
      <p:ext uri="{BB962C8B-B14F-4D97-AF65-F5344CB8AC3E}">
        <p14:creationId xmlns:p14="http://schemas.microsoft.com/office/powerpoint/2010/main" val="3307175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8463-D194-DAFD-1E89-110D4DD3B99F}"/>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7AEB42FA-2D37-5C3C-7A46-0772D06F7513}"/>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A31AE351-8F3B-448A-A872-28C131B65022}"/>
              </a:ext>
            </a:extLst>
          </p:cNvPr>
          <p:cNvPicPr>
            <a:picLocks noChangeAspect="1"/>
          </p:cNvPicPr>
          <p:nvPr/>
        </p:nvPicPr>
        <p:blipFill>
          <a:blip r:embed="rId2"/>
          <a:stretch>
            <a:fillRect/>
          </a:stretch>
        </p:blipFill>
        <p:spPr>
          <a:xfrm>
            <a:off x="1456622" y="157373"/>
            <a:ext cx="9135178" cy="6543253"/>
          </a:xfrm>
          <a:prstGeom prst="rect">
            <a:avLst/>
          </a:prstGeom>
        </p:spPr>
      </p:pic>
    </p:spTree>
    <p:extLst>
      <p:ext uri="{BB962C8B-B14F-4D97-AF65-F5344CB8AC3E}">
        <p14:creationId xmlns:p14="http://schemas.microsoft.com/office/powerpoint/2010/main" val="4015242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B39D60-AAB6-0056-C6F6-D9CA9A3FC6EE}"/>
              </a:ext>
            </a:extLst>
          </p:cNvPr>
          <p:cNvSpPr>
            <a:spLocks noGrp="1"/>
          </p:cNvSpPr>
          <p:nvPr>
            <p:ph type="title"/>
          </p:nvPr>
        </p:nvSpPr>
        <p:spPr>
          <a:xfrm>
            <a:off x="1245072" y="1289765"/>
            <a:ext cx="3651101" cy="4270963"/>
          </a:xfrm>
        </p:spPr>
        <p:txBody>
          <a:bodyPr anchor="ctr">
            <a:normAutofit/>
          </a:bodyPr>
          <a:lstStyle/>
          <a:p>
            <a:pPr algn="ctr"/>
            <a:r>
              <a:rPr lang="en-US" sz="5200">
                <a:solidFill>
                  <a:srgbClr val="FFFFFF"/>
                </a:solidFill>
              </a:rPr>
              <a:t>Vulnerability increases susceptibility for exploitation</a:t>
            </a:r>
            <a:endParaRPr lang="en-GB" sz="520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2D95390A-30F7-5363-A497-DF76D23A2081}"/>
              </a:ext>
            </a:extLst>
          </p:cNvPr>
          <p:cNvSpPr>
            <a:spLocks noGrp="1"/>
          </p:cNvSpPr>
          <p:nvPr>
            <p:ph idx="1"/>
          </p:nvPr>
        </p:nvSpPr>
        <p:spPr>
          <a:xfrm>
            <a:off x="5916320" y="374394"/>
            <a:ext cx="5695239" cy="6289674"/>
          </a:xfrm>
        </p:spPr>
        <p:txBody>
          <a:bodyPr anchor="ctr">
            <a:normAutofit/>
          </a:bodyPr>
          <a:lstStyle/>
          <a:p>
            <a:pPr>
              <a:spcBef>
                <a:spcPts val="1000"/>
              </a:spcBef>
              <a:buClr>
                <a:schemeClr val="accent1"/>
              </a:buClr>
              <a:buFont typeface="Wingdings 3" charset="2"/>
              <a:buChar char=""/>
            </a:pPr>
            <a:r>
              <a:rPr lang="en-US" sz="2000" dirty="0">
                <a:solidFill>
                  <a:schemeClr val="tx1">
                    <a:alpha val="80000"/>
                  </a:schemeClr>
                </a:solidFill>
                <a:latin typeface="Calibri" panose="020F0502020204030204" pitchFamily="34" charset="0"/>
                <a:ea typeface="+mn-ea"/>
                <a:cs typeface="Calibri" panose="020F0502020204030204" pitchFamily="34" charset="0"/>
              </a:rPr>
              <a:t>Unsure of their sexual orientation or unable to talk to their family about it</a:t>
            </a:r>
          </a:p>
          <a:p>
            <a:pPr>
              <a:spcBef>
                <a:spcPts val="1000"/>
              </a:spcBef>
              <a:buClr>
                <a:schemeClr val="accent1"/>
              </a:buClr>
              <a:buFont typeface="Wingdings 3" charset="2"/>
              <a:buChar char=""/>
            </a:pPr>
            <a:r>
              <a:rPr lang="en-US" sz="2000" dirty="0">
                <a:solidFill>
                  <a:schemeClr val="tx1">
                    <a:alpha val="80000"/>
                  </a:schemeClr>
                </a:solidFill>
                <a:latin typeface="Calibri" panose="020F0502020204030204" pitchFamily="34" charset="0"/>
                <a:cs typeface="Calibri" panose="020F0502020204030204" pitchFamily="34" charset="0"/>
              </a:rPr>
              <a:t>Struggling with gender</a:t>
            </a:r>
            <a:endParaRPr lang="en-US" sz="2000" dirty="0">
              <a:solidFill>
                <a:schemeClr val="tx1">
                  <a:alpha val="80000"/>
                </a:schemeClr>
              </a:solidFill>
              <a:latin typeface="Calibri" panose="020F0502020204030204" pitchFamily="34" charset="0"/>
              <a:ea typeface="+mn-ea"/>
              <a:cs typeface="Calibri" panose="020F0502020204030204" pitchFamily="34" charset="0"/>
            </a:endParaRPr>
          </a:p>
          <a:p>
            <a:pPr>
              <a:spcBef>
                <a:spcPts val="1000"/>
              </a:spcBef>
              <a:buClr>
                <a:schemeClr val="accent1"/>
              </a:buClr>
              <a:buFont typeface="Wingdings 3" charset="2"/>
              <a:buChar char=""/>
            </a:pPr>
            <a:r>
              <a:rPr lang="en-US" sz="2000" dirty="0">
                <a:solidFill>
                  <a:schemeClr val="tx1">
                    <a:alpha val="80000"/>
                  </a:schemeClr>
                </a:solidFill>
                <a:latin typeface="Calibri" panose="020F0502020204030204" pitchFamily="34" charset="0"/>
                <a:ea typeface="+mn-ea"/>
                <a:cs typeface="Calibri" panose="020F0502020204030204" pitchFamily="34" charset="0"/>
              </a:rPr>
              <a:t>Associating with young people who are being sexually exploited</a:t>
            </a:r>
          </a:p>
          <a:p>
            <a:pPr>
              <a:spcBef>
                <a:spcPts val="1000"/>
              </a:spcBef>
              <a:buClr>
                <a:schemeClr val="accent1"/>
              </a:buClr>
              <a:buFont typeface="Wingdings 3" charset="2"/>
              <a:buChar char=""/>
            </a:pPr>
            <a:r>
              <a:rPr lang="en-US" sz="2000" dirty="0">
                <a:solidFill>
                  <a:schemeClr val="tx1">
                    <a:alpha val="80000"/>
                  </a:schemeClr>
                </a:solidFill>
                <a:latin typeface="Calibri" panose="020F0502020204030204" pitchFamily="34" charset="0"/>
                <a:ea typeface="+mn-ea"/>
                <a:cs typeface="Calibri" panose="020F0502020204030204" pitchFamily="34" charset="0"/>
              </a:rPr>
              <a:t>Homelessness</a:t>
            </a:r>
          </a:p>
          <a:p>
            <a:pPr>
              <a:spcBef>
                <a:spcPts val="1000"/>
              </a:spcBef>
              <a:buClr>
                <a:schemeClr val="accent1"/>
              </a:buClr>
              <a:buFont typeface="Wingdings 3" charset="2"/>
              <a:buChar char=""/>
            </a:pPr>
            <a:r>
              <a:rPr lang="en-US" sz="2000" dirty="0">
                <a:solidFill>
                  <a:schemeClr val="tx1">
                    <a:alpha val="80000"/>
                  </a:schemeClr>
                </a:solidFill>
                <a:latin typeface="Calibri" panose="020F0502020204030204" pitchFamily="34" charset="0"/>
                <a:ea typeface="+mn-ea"/>
                <a:cs typeface="Calibri" panose="020F0502020204030204" pitchFamily="34" charset="0"/>
              </a:rPr>
              <a:t>Living in residential care or are a Young Carer themselves</a:t>
            </a:r>
          </a:p>
          <a:p>
            <a:pPr>
              <a:spcBef>
                <a:spcPts val="1000"/>
              </a:spcBef>
              <a:buClr>
                <a:schemeClr val="accent1"/>
              </a:buClr>
              <a:buFont typeface="Wingdings 3" charset="2"/>
              <a:buChar char=""/>
            </a:pPr>
            <a:r>
              <a:rPr lang="en-US" sz="2000" dirty="0">
                <a:solidFill>
                  <a:schemeClr val="tx1">
                    <a:alpha val="80000"/>
                  </a:schemeClr>
                </a:solidFill>
                <a:latin typeface="Calibri" panose="020F0502020204030204" pitchFamily="34" charset="0"/>
                <a:ea typeface="+mn-ea"/>
                <a:cs typeface="Calibri" panose="020F0502020204030204" pitchFamily="34" charset="0"/>
              </a:rPr>
              <a:t>Experiences of loss or death </a:t>
            </a:r>
          </a:p>
          <a:p>
            <a:pPr>
              <a:spcBef>
                <a:spcPts val="1000"/>
              </a:spcBef>
              <a:buClr>
                <a:schemeClr val="accent1"/>
              </a:buClr>
              <a:buFont typeface="Wingdings 3" charset="2"/>
              <a:buChar char=""/>
            </a:pPr>
            <a:r>
              <a:rPr lang="en-US" sz="2000" dirty="0">
                <a:solidFill>
                  <a:schemeClr val="tx1">
                    <a:alpha val="80000"/>
                  </a:schemeClr>
                </a:solidFill>
                <a:latin typeface="Calibri" panose="020F0502020204030204" pitchFamily="34" charset="0"/>
                <a:cs typeface="Calibri" panose="020F0502020204030204" pitchFamily="34" charset="0"/>
              </a:rPr>
              <a:t>Financial issues</a:t>
            </a:r>
          </a:p>
          <a:p>
            <a:pPr>
              <a:spcBef>
                <a:spcPts val="1000"/>
              </a:spcBef>
              <a:buClr>
                <a:schemeClr val="accent1"/>
              </a:buClr>
              <a:buFont typeface="Wingdings 3" charset="2"/>
              <a:buChar char=""/>
            </a:pPr>
            <a:r>
              <a:rPr lang="en-US" sz="2000" dirty="0">
                <a:solidFill>
                  <a:schemeClr val="tx1">
                    <a:alpha val="80000"/>
                  </a:schemeClr>
                </a:solidFill>
                <a:latin typeface="Calibri" panose="020F0502020204030204" pitchFamily="34" charset="0"/>
                <a:ea typeface="+mn-ea"/>
                <a:cs typeface="Calibri" panose="020F0502020204030204" pitchFamily="34" charset="0"/>
              </a:rPr>
              <a:t>Bullying</a:t>
            </a:r>
          </a:p>
          <a:p>
            <a:pPr>
              <a:spcBef>
                <a:spcPts val="1000"/>
              </a:spcBef>
              <a:buClr>
                <a:schemeClr val="accent1"/>
              </a:buClr>
              <a:buFont typeface="Wingdings 3" charset="2"/>
              <a:buChar char=""/>
            </a:pPr>
            <a:r>
              <a:rPr lang="en-US" sz="2000" dirty="0">
                <a:solidFill>
                  <a:schemeClr val="tx1">
                    <a:alpha val="80000"/>
                  </a:schemeClr>
                </a:solidFill>
                <a:latin typeface="Calibri" panose="020F0502020204030204" pitchFamily="34" charset="0"/>
                <a:cs typeface="Calibri" panose="020F0502020204030204" pitchFamily="34" charset="0"/>
              </a:rPr>
              <a:t>Having been abused before</a:t>
            </a:r>
          </a:p>
          <a:p>
            <a:pPr>
              <a:spcBef>
                <a:spcPts val="1000"/>
              </a:spcBef>
              <a:buClr>
                <a:schemeClr val="accent1"/>
              </a:buClr>
              <a:buFont typeface="Wingdings 3" charset="2"/>
              <a:buChar char=""/>
            </a:pPr>
            <a:r>
              <a:rPr lang="en-US" sz="2000" dirty="0">
                <a:solidFill>
                  <a:schemeClr val="tx1">
                    <a:alpha val="80000"/>
                  </a:schemeClr>
                </a:solidFill>
                <a:latin typeface="Calibri" panose="020F0502020204030204" pitchFamily="34" charset="0"/>
                <a:ea typeface="+mn-ea"/>
                <a:cs typeface="Calibri" panose="020F0502020204030204" pitchFamily="34" charset="0"/>
              </a:rPr>
              <a:t>Social isolation</a:t>
            </a:r>
          </a:p>
          <a:p>
            <a:pPr>
              <a:spcBef>
                <a:spcPts val="1000"/>
              </a:spcBef>
              <a:buClr>
                <a:schemeClr val="accent1"/>
              </a:buClr>
              <a:buFont typeface="Wingdings 3" charset="2"/>
              <a:buChar char=""/>
            </a:pPr>
            <a:r>
              <a:rPr lang="en-US" sz="2000" dirty="0">
                <a:solidFill>
                  <a:schemeClr val="tx1">
                    <a:alpha val="80000"/>
                  </a:schemeClr>
                </a:solidFill>
                <a:latin typeface="Calibri" panose="020F0502020204030204" pitchFamily="34" charset="0"/>
                <a:cs typeface="Calibri" panose="020F0502020204030204" pitchFamily="34" charset="0"/>
              </a:rPr>
              <a:t>Exclusion</a:t>
            </a:r>
            <a:endParaRPr lang="en-US" sz="2000" dirty="0">
              <a:solidFill>
                <a:schemeClr val="tx1">
                  <a:alpha val="80000"/>
                </a:schemeClr>
              </a:solidFill>
              <a:latin typeface="Calibri" panose="020F0502020204030204" pitchFamily="34" charset="0"/>
              <a:ea typeface="+mn-ea"/>
              <a:cs typeface="Calibri" panose="020F0502020204030204" pitchFamily="34" charset="0"/>
            </a:endParaRPr>
          </a:p>
          <a:p>
            <a:pPr>
              <a:spcBef>
                <a:spcPts val="1000"/>
              </a:spcBef>
              <a:buClr>
                <a:schemeClr val="accent1"/>
              </a:buClr>
            </a:pPr>
            <a:r>
              <a:rPr lang="en-US" sz="2000" dirty="0">
                <a:solidFill>
                  <a:schemeClr val="tx1">
                    <a:alpha val="80000"/>
                  </a:schemeClr>
                </a:solidFill>
                <a:latin typeface="Calibri" panose="020F0502020204030204" pitchFamily="34" charset="0"/>
                <a:ea typeface="+mn-ea"/>
                <a:cs typeface="Calibri" panose="020F0502020204030204" pitchFamily="34" charset="0"/>
              </a:rPr>
              <a:t>These are just some of the circumstances that may leave children vulnerable to abuse or exploitation – it is not exhaustive </a:t>
            </a:r>
            <a:endParaRPr lang="en-GB" sz="2000" dirty="0">
              <a:solidFill>
                <a:schemeClr val="tx1">
                  <a:alpha val="80000"/>
                </a:schemeClr>
              </a:solidFill>
            </a:endParaRPr>
          </a:p>
          <a:p>
            <a:endParaRPr lang="en-GB" sz="20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692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1E194-60F8-1A0B-539D-5B906E873D7E}"/>
              </a:ext>
            </a:extLst>
          </p:cNvPr>
          <p:cNvSpPr>
            <a:spLocks noGrp="1"/>
          </p:cNvSpPr>
          <p:nvPr>
            <p:ph type="title"/>
          </p:nvPr>
        </p:nvSpPr>
        <p:spPr>
          <a:xfrm>
            <a:off x="841248" y="548640"/>
            <a:ext cx="3600860" cy="5431536"/>
          </a:xfrm>
        </p:spPr>
        <p:txBody>
          <a:bodyPr>
            <a:normAutofit/>
          </a:bodyPr>
          <a:lstStyle/>
          <a:p>
            <a:r>
              <a:rPr lang="en-US" sz="5400" dirty="0"/>
              <a:t>Signs and indicators…</a:t>
            </a:r>
            <a:endParaRPr lang="en-GB" sz="5400" dirty="0"/>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01C0F0-3887-B151-562E-07C2E0577111}"/>
              </a:ext>
            </a:extLst>
          </p:cNvPr>
          <p:cNvSpPr>
            <a:spLocks noGrp="1"/>
          </p:cNvSpPr>
          <p:nvPr>
            <p:ph idx="1"/>
          </p:nvPr>
        </p:nvSpPr>
        <p:spPr>
          <a:xfrm>
            <a:off x="5283356" y="548640"/>
            <a:ext cx="6224335" cy="6657975"/>
          </a:xfrm>
        </p:spPr>
        <p:txBody>
          <a:bodyPr anchor="ctr">
            <a:normAutofit fontScale="92500"/>
          </a:bodyPr>
          <a:lstStyle/>
          <a:p>
            <a:r>
              <a:rPr lang="en-GB" dirty="0"/>
              <a:t>Physical signs of injury</a:t>
            </a:r>
          </a:p>
          <a:p>
            <a:r>
              <a:rPr lang="en-GB" dirty="0"/>
              <a:t>Changes in mood and personality</a:t>
            </a:r>
          </a:p>
          <a:p>
            <a:r>
              <a:rPr lang="en-GB" dirty="0"/>
              <a:t>Isolations from family or friendship groups</a:t>
            </a:r>
          </a:p>
          <a:p>
            <a:r>
              <a:rPr lang="en-GB" dirty="0"/>
              <a:t>Frequent texts, calls, social media usage.</a:t>
            </a:r>
          </a:p>
          <a:p>
            <a:r>
              <a:rPr lang="en-GB" dirty="0"/>
              <a:t>Inappropriate sexual language, behaviours or attitudes</a:t>
            </a:r>
          </a:p>
          <a:p>
            <a:r>
              <a:rPr lang="en-GB" dirty="0"/>
              <a:t>Pregnancy</a:t>
            </a:r>
          </a:p>
          <a:p>
            <a:r>
              <a:rPr lang="en-GB" dirty="0"/>
              <a:t>New use of drugs or alcohol</a:t>
            </a:r>
          </a:p>
          <a:p>
            <a:r>
              <a:rPr lang="en-GB" dirty="0"/>
              <a:t>Mental health issues</a:t>
            </a:r>
          </a:p>
          <a:p>
            <a:r>
              <a:rPr lang="en-GB" dirty="0"/>
              <a:t>Self-harm</a:t>
            </a:r>
          </a:p>
          <a:p>
            <a:r>
              <a:rPr lang="en-GB" dirty="0"/>
              <a:t>Eating disorders</a:t>
            </a:r>
          </a:p>
          <a:p>
            <a:r>
              <a:rPr lang="en-GB" dirty="0"/>
              <a:t>Problems sleeping</a:t>
            </a:r>
          </a:p>
          <a:p>
            <a:r>
              <a:rPr lang="en-GB" dirty="0"/>
              <a:t>Bullying behaviours</a:t>
            </a:r>
          </a:p>
          <a:p>
            <a:r>
              <a:rPr lang="en-GB" dirty="0"/>
              <a:t>Changes in how they spend their time</a:t>
            </a:r>
          </a:p>
          <a:p>
            <a:endParaRPr lang="en-GB" sz="1900" dirty="0"/>
          </a:p>
          <a:p>
            <a:endParaRPr lang="en-GB" sz="1900" dirty="0"/>
          </a:p>
        </p:txBody>
      </p:sp>
    </p:spTree>
    <p:extLst>
      <p:ext uri="{BB962C8B-B14F-4D97-AF65-F5344CB8AC3E}">
        <p14:creationId xmlns:p14="http://schemas.microsoft.com/office/powerpoint/2010/main" val="1644372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1E194-60F8-1A0B-539D-5B906E873D7E}"/>
              </a:ext>
            </a:extLst>
          </p:cNvPr>
          <p:cNvSpPr>
            <a:spLocks noGrp="1"/>
          </p:cNvSpPr>
          <p:nvPr>
            <p:ph type="title"/>
          </p:nvPr>
        </p:nvSpPr>
        <p:spPr>
          <a:xfrm>
            <a:off x="841248" y="548640"/>
            <a:ext cx="3600860" cy="5431536"/>
          </a:xfrm>
        </p:spPr>
        <p:txBody>
          <a:bodyPr>
            <a:normAutofit/>
          </a:bodyPr>
          <a:lstStyle/>
          <a:p>
            <a:r>
              <a:rPr lang="en-US" sz="5400" dirty="0"/>
              <a:t>Signs and indicators…</a:t>
            </a:r>
            <a:endParaRPr lang="en-GB" sz="5400" dirty="0"/>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01C0F0-3887-B151-562E-07C2E0577111}"/>
              </a:ext>
            </a:extLst>
          </p:cNvPr>
          <p:cNvSpPr>
            <a:spLocks noGrp="1"/>
          </p:cNvSpPr>
          <p:nvPr>
            <p:ph idx="1"/>
          </p:nvPr>
        </p:nvSpPr>
        <p:spPr>
          <a:xfrm>
            <a:off x="5283356" y="278052"/>
            <a:ext cx="6224335" cy="6657975"/>
          </a:xfrm>
        </p:spPr>
        <p:txBody>
          <a:bodyPr anchor="ctr">
            <a:normAutofit/>
          </a:bodyPr>
          <a:lstStyle/>
          <a:p>
            <a:pPr marL="0" indent="0">
              <a:buNone/>
            </a:pPr>
            <a:endParaRPr lang="en-GB" dirty="0"/>
          </a:p>
          <a:p>
            <a:r>
              <a:rPr lang="en-GB" dirty="0"/>
              <a:t>Changes to how they dress</a:t>
            </a:r>
          </a:p>
          <a:p>
            <a:r>
              <a:rPr lang="en-GB" dirty="0"/>
              <a:t>Absence or continued lateness for school</a:t>
            </a:r>
          </a:p>
          <a:p>
            <a:r>
              <a:rPr lang="en-GB" dirty="0"/>
              <a:t>Not wanting to leave school</a:t>
            </a:r>
          </a:p>
          <a:p>
            <a:r>
              <a:rPr lang="en-GB" dirty="0"/>
              <a:t>Changes in attitudes or commitment</a:t>
            </a:r>
          </a:p>
          <a:p>
            <a:r>
              <a:rPr lang="en-GB" dirty="0"/>
              <a:t>Gendered comments or expectations</a:t>
            </a:r>
          </a:p>
          <a:p>
            <a:r>
              <a:rPr lang="en-GB" dirty="0"/>
              <a:t>Misogynistic or sexist comments</a:t>
            </a:r>
          </a:p>
          <a:p>
            <a:r>
              <a:rPr lang="en-GB" dirty="0"/>
              <a:t>Toxic Masculinity</a:t>
            </a:r>
          </a:p>
          <a:p>
            <a:r>
              <a:rPr lang="en-GB" dirty="0"/>
              <a:t>Talk of being afraid or unsafe</a:t>
            </a:r>
          </a:p>
          <a:p>
            <a:r>
              <a:rPr lang="en-GB" dirty="0"/>
              <a:t>Talk of gangs or criminal behaviours</a:t>
            </a:r>
          </a:p>
          <a:p>
            <a:r>
              <a:rPr lang="en-GB" dirty="0"/>
              <a:t>Appearing removed </a:t>
            </a:r>
          </a:p>
          <a:p>
            <a:r>
              <a:rPr lang="en-GB" dirty="0"/>
              <a:t>Social Isolation</a:t>
            </a:r>
          </a:p>
          <a:p>
            <a:endParaRPr lang="en-GB" sz="1900" dirty="0"/>
          </a:p>
          <a:p>
            <a:endParaRPr lang="en-GB" sz="1900" dirty="0"/>
          </a:p>
        </p:txBody>
      </p:sp>
    </p:spTree>
    <p:extLst>
      <p:ext uri="{BB962C8B-B14F-4D97-AF65-F5344CB8AC3E}">
        <p14:creationId xmlns:p14="http://schemas.microsoft.com/office/powerpoint/2010/main" val="430002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D626A5-9088-986E-2421-72183F521066}"/>
              </a:ext>
            </a:extLst>
          </p:cNvPr>
          <p:cNvSpPr>
            <a:spLocks noGrp="1"/>
          </p:cNvSpPr>
          <p:nvPr>
            <p:ph type="title"/>
          </p:nvPr>
        </p:nvSpPr>
        <p:spPr>
          <a:xfrm>
            <a:off x="6160780" y="169898"/>
            <a:ext cx="4977976" cy="1454051"/>
          </a:xfrm>
        </p:spPr>
        <p:txBody>
          <a:bodyPr>
            <a:normAutofit/>
          </a:bodyPr>
          <a:lstStyle/>
          <a:p>
            <a:r>
              <a:rPr lang="en-US" sz="3600" b="1" dirty="0">
                <a:solidFill>
                  <a:schemeClr val="tx2"/>
                </a:solidFill>
              </a:rPr>
              <a:t>What can we do…</a:t>
            </a:r>
            <a:endParaRPr lang="en-GB" sz="3600" b="1" dirty="0">
              <a:solidFill>
                <a:schemeClr val="tx2"/>
              </a:solidFill>
            </a:endParaRPr>
          </a:p>
        </p:txBody>
      </p:sp>
      <p:pic>
        <p:nvPicPr>
          <p:cNvPr id="7" name="Graphic 6" descr="Signpost">
            <a:extLst>
              <a:ext uri="{FF2B5EF4-FFF2-40B4-BE49-F238E27FC236}">
                <a16:creationId xmlns:a16="http://schemas.microsoft.com/office/drawing/2014/main" id="{35E03E36-4DFB-D788-F077-3C83D1B1F9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4EA87712-3940-96D0-CECB-62BF1AD39B72}"/>
              </a:ext>
            </a:extLst>
          </p:cNvPr>
          <p:cNvSpPr>
            <a:spLocks noGrp="1"/>
          </p:cNvSpPr>
          <p:nvPr>
            <p:ph idx="1"/>
          </p:nvPr>
        </p:nvSpPr>
        <p:spPr>
          <a:xfrm>
            <a:off x="6090574" y="1793846"/>
            <a:ext cx="5796626" cy="4816504"/>
          </a:xfrm>
        </p:spPr>
        <p:txBody>
          <a:bodyPr anchor="ctr">
            <a:normAutofit lnSpcReduction="10000"/>
          </a:bodyPr>
          <a:lstStyle/>
          <a:p>
            <a:r>
              <a:rPr lang="en-US" sz="2400" dirty="0">
                <a:solidFill>
                  <a:schemeClr val="tx2"/>
                </a:solidFill>
              </a:rPr>
              <a:t>Ensure that we have services designed for children to access them, and can signpost to who or where they can get support from.</a:t>
            </a:r>
          </a:p>
          <a:p>
            <a:r>
              <a:rPr lang="en-US" sz="2400" dirty="0">
                <a:solidFill>
                  <a:schemeClr val="tx2"/>
                </a:solidFill>
              </a:rPr>
              <a:t>Think about how the child would like to communicate what is happening to them – length of appointments, time of appointments, flexibility, messages, emails….</a:t>
            </a:r>
          </a:p>
          <a:p>
            <a:r>
              <a:rPr lang="en-US" sz="2400" dirty="0">
                <a:solidFill>
                  <a:schemeClr val="tx2"/>
                </a:solidFill>
              </a:rPr>
              <a:t>Is this a child protection issues?  DSL team</a:t>
            </a:r>
          </a:p>
          <a:p>
            <a:r>
              <a:rPr lang="en-US" sz="2400" dirty="0">
                <a:solidFill>
                  <a:schemeClr val="tx2"/>
                </a:solidFill>
              </a:rPr>
              <a:t>Listen, take them seriously, don’t promise to keep secrets</a:t>
            </a:r>
          </a:p>
          <a:p>
            <a:r>
              <a:rPr lang="en-US" sz="2400" dirty="0">
                <a:solidFill>
                  <a:schemeClr val="tx2"/>
                </a:solidFill>
              </a:rPr>
              <a:t>Make sure they know who they can talk to and how we can keep them safe.</a:t>
            </a:r>
          </a:p>
          <a:p>
            <a:endParaRPr lang="en-GB" sz="1800"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33639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2">
            <a:extLst>
              <a:ext uri="{FF2B5EF4-FFF2-40B4-BE49-F238E27FC236}">
                <a16:creationId xmlns:a16="http://schemas.microsoft.com/office/drawing/2014/main" id="{C981E2EA-D0FD-C690-8FBB-0ED9433D11EA}"/>
              </a:ext>
            </a:extLst>
          </p:cNvPr>
          <p:cNvGraphicFramePr>
            <a:graphicFrameLocks noGrp="1"/>
          </p:cNvGraphicFramePr>
          <p:nvPr>
            <p:ph idx="1"/>
            <p:extLst>
              <p:ext uri="{D42A27DB-BD31-4B8C-83A1-F6EECF244321}">
                <p14:modId xmlns:p14="http://schemas.microsoft.com/office/powerpoint/2010/main" val="336186458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ECDE522-6192-DB78-9F90-3ADB7E3B0ED3}"/>
              </a:ext>
            </a:extLst>
          </p:cNvPr>
          <p:cNvSpPr txBox="1"/>
          <p:nvPr/>
        </p:nvSpPr>
        <p:spPr>
          <a:xfrm>
            <a:off x="600837" y="1886436"/>
            <a:ext cx="3382899" cy="2862322"/>
          </a:xfrm>
          <a:prstGeom prst="rect">
            <a:avLst/>
          </a:prstGeom>
          <a:noFill/>
        </p:spPr>
        <p:txBody>
          <a:bodyPr wrap="square" rtlCol="0">
            <a:spAutoFit/>
          </a:bodyPr>
          <a:lstStyle/>
          <a:p>
            <a:pPr algn="ctr"/>
            <a:r>
              <a:rPr lang="en-US" sz="6000" dirty="0"/>
              <a:t>Peer to peer abuse</a:t>
            </a:r>
            <a:endParaRPr lang="en-GB" sz="6000" dirty="0"/>
          </a:p>
        </p:txBody>
      </p:sp>
    </p:spTree>
    <p:extLst>
      <p:ext uri="{BB962C8B-B14F-4D97-AF65-F5344CB8AC3E}">
        <p14:creationId xmlns:p14="http://schemas.microsoft.com/office/powerpoint/2010/main" val="1504910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2C6BB7-1E11-D6AF-52E4-C10988C1E7BE}"/>
              </a:ext>
            </a:extLst>
          </p:cNvPr>
          <p:cNvSpPr>
            <a:spLocks noGrp="1"/>
          </p:cNvSpPr>
          <p:nvPr>
            <p:ph type="title"/>
          </p:nvPr>
        </p:nvSpPr>
        <p:spPr>
          <a:xfrm>
            <a:off x="1115568" y="548640"/>
            <a:ext cx="10168128" cy="1179576"/>
          </a:xfrm>
        </p:spPr>
        <p:txBody>
          <a:bodyPr>
            <a:normAutofit/>
          </a:bodyPr>
          <a:lstStyle/>
          <a:p>
            <a:r>
              <a:rPr lang="en-US" sz="4000" b="1"/>
              <a:t>What is peer to peer abuse?</a:t>
            </a:r>
            <a:endParaRPr lang="en-GB" sz="4000" b="1"/>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E8F7EC8-0027-5A4A-2502-EE3227B6DC4E}"/>
              </a:ext>
            </a:extLst>
          </p:cNvPr>
          <p:cNvSpPr>
            <a:spLocks noGrp="1"/>
          </p:cNvSpPr>
          <p:nvPr>
            <p:ph idx="1"/>
          </p:nvPr>
        </p:nvSpPr>
        <p:spPr>
          <a:xfrm>
            <a:off x="205273" y="2481942"/>
            <a:ext cx="11653935" cy="4189445"/>
          </a:xfrm>
        </p:spPr>
        <p:txBody>
          <a:bodyPr>
            <a:normAutofit fontScale="85000" lnSpcReduction="20000"/>
          </a:bodyPr>
          <a:lstStyle/>
          <a:p>
            <a:r>
              <a:rPr lang="en-GB" dirty="0">
                <a:latin typeface="Calibri" panose="020F0502020204030204" pitchFamily="34" charset="0"/>
                <a:cs typeface="Calibri" panose="020F0502020204030204" pitchFamily="34" charset="0"/>
              </a:rPr>
              <a:t>Peer on peer abuse is any form of physical, emotional, sexual, financial abuse and coercive control exercised between children and within children’s relationships (both intimate and non-intimate), friendships and wider peer associations. </a:t>
            </a:r>
          </a:p>
          <a:p>
            <a:endParaRPr lang="en-GB" dirty="0">
              <a:latin typeface="Calibri" panose="020F0502020204030204" pitchFamily="34" charset="0"/>
              <a:cs typeface="Calibri" panose="020F0502020204030204" pitchFamily="34" charset="0"/>
            </a:endParaRPr>
          </a:p>
          <a:p>
            <a:r>
              <a:rPr lang="en-GB" b="1" dirty="0">
                <a:solidFill>
                  <a:schemeClr val="accent2"/>
                </a:solidFill>
                <a:latin typeface="Calibri" panose="020F0502020204030204" pitchFamily="34" charset="0"/>
                <a:cs typeface="Calibri" panose="020F0502020204030204" pitchFamily="34" charset="0"/>
              </a:rPr>
              <a:t>Peer-on-peer abuse can take various forms, including (but not limited to): </a:t>
            </a:r>
          </a:p>
          <a:p>
            <a:r>
              <a:rPr lang="en-GB" dirty="0">
                <a:latin typeface="Calibri" panose="020F0502020204030204" pitchFamily="34" charset="0"/>
                <a:cs typeface="Calibri" panose="020F0502020204030204" pitchFamily="34" charset="0"/>
              </a:rPr>
              <a:t>serious bullying (including cyberbullying), relationship abuse, domestic violence and abuse, child sexual exploitation, youth and serious youth violence, harmful sexual behaviour and/or</a:t>
            </a:r>
          </a:p>
          <a:p>
            <a:r>
              <a:rPr lang="en-GB" dirty="0">
                <a:latin typeface="Calibri" panose="020F0502020204030204" pitchFamily="34" charset="0"/>
                <a:cs typeface="Calibri" panose="020F0502020204030204" pitchFamily="34" charset="0"/>
              </a:rPr>
              <a:t>prejudice-based violence including, but not limited to, gender-based violence. </a:t>
            </a:r>
          </a:p>
          <a:p>
            <a:r>
              <a:rPr lang="en-GB" dirty="0">
                <a:latin typeface="Calibri" panose="020F0502020204030204" pitchFamily="34" charset="0"/>
                <a:cs typeface="Calibri" panose="020F0502020204030204" pitchFamily="34" charset="0"/>
              </a:rPr>
              <a:t>Online peer-on-peer abuse is any form of peer-on-peer abuse with a digital element, </a:t>
            </a:r>
          </a:p>
          <a:p>
            <a:r>
              <a:rPr lang="en-GB" dirty="0">
                <a:latin typeface="Calibri" panose="020F0502020204030204" pitchFamily="34" charset="0"/>
                <a:cs typeface="Calibri" panose="020F0502020204030204" pitchFamily="34" charset="0"/>
              </a:rPr>
              <a:t>for example, sexting, online abuse, coercion and exploitation, peer-on-peer grooming, threatening language delivered via online means, the distribution of youth involved sexualised content, and harassment.</a:t>
            </a:r>
          </a:p>
          <a:p>
            <a:endParaRPr lang="en-GB" sz="1700" dirty="0"/>
          </a:p>
        </p:txBody>
      </p:sp>
    </p:spTree>
    <p:extLst>
      <p:ext uri="{BB962C8B-B14F-4D97-AF65-F5344CB8AC3E}">
        <p14:creationId xmlns:p14="http://schemas.microsoft.com/office/powerpoint/2010/main" val="2461972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3869C55-58A1-F43C-4D5A-F509C7A70E96}"/>
              </a:ext>
            </a:extLst>
          </p:cNvPr>
          <p:cNvSpPr>
            <a:spLocks noGrp="1"/>
          </p:cNvSpPr>
          <p:nvPr>
            <p:ph type="title"/>
          </p:nvPr>
        </p:nvSpPr>
        <p:spPr>
          <a:xfrm>
            <a:off x="838200" y="365125"/>
            <a:ext cx="10515600" cy="1325563"/>
          </a:xfrm>
        </p:spPr>
        <p:txBody>
          <a:bodyPr>
            <a:normAutofit/>
          </a:bodyPr>
          <a:lstStyle/>
          <a:p>
            <a:r>
              <a:rPr lang="en-US" b="1" dirty="0"/>
              <a:t>What is peer to peer abuse?</a:t>
            </a:r>
            <a:endParaRPr lang="en-GB" b="1" dirty="0"/>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5948B7B-B529-314A-1955-1306A705BE5D}"/>
              </a:ext>
            </a:extLst>
          </p:cNvPr>
          <p:cNvSpPr>
            <a:spLocks noGrp="1"/>
          </p:cNvSpPr>
          <p:nvPr>
            <p:ph idx="1"/>
          </p:nvPr>
        </p:nvSpPr>
        <p:spPr>
          <a:xfrm>
            <a:off x="1159018" y="1539551"/>
            <a:ext cx="10515600" cy="4953324"/>
          </a:xfrm>
        </p:spPr>
        <p:txBody>
          <a:bodyPr>
            <a:normAutofit fontScale="92500" lnSpcReduction="10000"/>
          </a:bodyPr>
          <a:lstStyle/>
          <a:p>
            <a:r>
              <a:rPr lang="en-GB" sz="2600" b="0" i="0" dirty="0">
                <a:solidFill>
                  <a:schemeClr val="accent2"/>
                </a:solidFill>
                <a:effectLst/>
                <a:latin typeface="Calibri" panose="020F0502020204030204" pitchFamily="34" charset="0"/>
                <a:cs typeface="Calibri" panose="020F0502020204030204" pitchFamily="34" charset="0"/>
              </a:rPr>
              <a:t>There are four key definitions:</a:t>
            </a:r>
            <a:endParaRPr lang="en-GB" sz="2600" b="0" i="0" dirty="0">
              <a:effectLst/>
              <a:latin typeface="Calibri" panose="020F0502020204030204" pitchFamily="34" charset="0"/>
              <a:cs typeface="Calibri" panose="020F0502020204030204" pitchFamily="34" charset="0"/>
            </a:endParaRPr>
          </a:p>
          <a:p>
            <a:pPr>
              <a:buFont typeface="Arial" panose="020B0604020202020204" pitchFamily="34" charset="0"/>
              <a:buChar char="•"/>
            </a:pPr>
            <a:r>
              <a:rPr lang="en-GB" sz="2600" b="0" i="0" dirty="0">
                <a:solidFill>
                  <a:schemeClr val="accent2"/>
                </a:solidFill>
                <a:effectLst/>
                <a:latin typeface="Calibri" panose="020F0502020204030204" pitchFamily="34" charset="0"/>
                <a:cs typeface="Calibri" panose="020F0502020204030204" pitchFamily="34" charset="0"/>
              </a:rPr>
              <a:t>Domestic abuse </a:t>
            </a:r>
            <a:r>
              <a:rPr lang="en-GB" sz="2600" b="0" i="0" dirty="0">
                <a:effectLst/>
                <a:latin typeface="Calibri" panose="020F0502020204030204" pitchFamily="34" charset="0"/>
                <a:cs typeface="Calibri" panose="020F0502020204030204" pitchFamily="34" charset="0"/>
              </a:rPr>
              <a:t>– young people who experience physical, emotional, sexual and/or financial abuse, and coercive control, in their intimate relationships, </a:t>
            </a:r>
            <a:r>
              <a:rPr lang="en-GB" sz="2600" dirty="0">
                <a:latin typeface="Calibri" panose="020F0502020204030204" pitchFamily="34" charset="0"/>
                <a:cs typeface="Calibri" panose="020F0502020204030204" pitchFamily="34" charset="0"/>
              </a:rPr>
              <a:t>or a </a:t>
            </a:r>
            <a:r>
              <a:rPr lang="en-GB" sz="2600" b="0" i="0" dirty="0">
                <a:effectLst/>
                <a:latin typeface="Calibri" panose="020F0502020204030204" pitchFamily="34" charset="0"/>
                <a:cs typeface="Calibri" panose="020F0502020204030204" pitchFamily="34" charset="0"/>
              </a:rPr>
              <a:t>family relationships.</a:t>
            </a:r>
          </a:p>
          <a:p>
            <a:pPr>
              <a:buFont typeface="Arial" panose="020B0604020202020204" pitchFamily="34" charset="0"/>
              <a:buChar char="•"/>
            </a:pPr>
            <a:r>
              <a:rPr lang="en-GB" sz="2600" b="0" i="0" dirty="0">
                <a:solidFill>
                  <a:schemeClr val="accent2"/>
                </a:solidFill>
                <a:effectLst/>
                <a:latin typeface="Calibri" panose="020F0502020204030204" pitchFamily="34" charset="0"/>
                <a:cs typeface="Calibri" panose="020F0502020204030204" pitchFamily="34" charset="0"/>
              </a:rPr>
              <a:t>Child sexual exploitation </a:t>
            </a:r>
            <a:r>
              <a:rPr lang="en-GB" sz="2600" b="0" i="0" dirty="0">
                <a:effectLst/>
                <a:latin typeface="Calibri" panose="020F0502020204030204" pitchFamily="34" charset="0"/>
                <a:cs typeface="Calibri" panose="020F0502020204030204" pitchFamily="34" charset="0"/>
              </a:rPr>
              <a:t>– those under the age of 18 who are sexually abused in the context of exploitative relationships, contexts and situations, by a person of any age, including another young person.</a:t>
            </a:r>
          </a:p>
          <a:p>
            <a:pPr>
              <a:buFont typeface="Arial" panose="020B0604020202020204" pitchFamily="34" charset="0"/>
              <a:buChar char="•"/>
            </a:pPr>
            <a:r>
              <a:rPr lang="en-GB" sz="2600" b="0" i="0" dirty="0">
                <a:solidFill>
                  <a:schemeClr val="accent2"/>
                </a:solidFill>
                <a:effectLst/>
                <a:latin typeface="Calibri" panose="020F0502020204030204" pitchFamily="34" charset="0"/>
                <a:cs typeface="Calibri" panose="020F0502020204030204" pitchFamily="34" charset="0"/>
              </a:rPr>
              <a:t>Serious youth violence </a:t>
            </a:r>
            <a:r>
              <a:rPr lang="en-GB" sz="2600" b="0" i="0" dirty="0">
                <a:effectLst/>
                <a:latin typeface="Calibri" panose="020F0502020204030204" pitchFamily="34" charset="0"/>
                <a:cs typeface="Calibri" panose="020F0502020204030204" pitchFamily="34" charset="0"/>
              </a:rPr>
              <a:t>– any offence of most serious violence or weapon-enabled crime, where the victim is aged 19 or younger, e.g. wounding with intent, rape, murder and grievous bodily harm.</a:t>
            </a:r>
          </a:p>
          <a:p>
            <a:pPr>
              <a:buFont typeface="Arial" panose="020B0604020202020204" pitchFamily="34" charset="0"/>
              <a:buChar char="•"/>
            </a:pPr>
            <a:r>
              <a:rPr lang="en-GB" sz="2600" b="0" i="0" dirty="0">
                <a:solidFill>
                  <a:schemeClr val="accent2"/>
                </a:solidFill>
                <a:effectLst/>
                <a:latin typeface="Calibri" panose="020F0502020204030204" pitchFamily="34" charset="0"/>
                <a:cs typeface="Calibri" panose="020F0502020204030204" pitchFamily="34" charset="0"/>
              </a:rPr>
              <a:t>Harmful sexual behaviour </a:t>
            </a:r>
            <a:r>
              <a:rPr lang="en-GB" sz="2600" b="0" i="0" dirty="0">
                <a:effectLst/>
                <a:latin typeface="Calibri" panose="020F0502020204030204" pitchFamily="34" charset="0"/>
                <a:cs typeface="Calibri" panose="020F0502020204030204" pitchFamily="34" charset="0"/>
              </a:rPr>
              <a:t>– young people displaying sexual behaviours that are outside of developmentally ‘normative’ parameters.</a:t>
            </a:r>
          </a:p>
          <a:p>
            <a:pPr marL="0" indent="0">
              <a:buNone/>
            </a:pPr>
            <a:br>
              <a:rPr lang="en-GB" sz="1800" b="0" i="0" dirty="0">
                <a:effectLst/>
                <a:latin typeface="Calibri" panose="020F0502020204030204" pitchFamily="34" charset="0"/>
                <a:cs typeface="Calibri" panose="020F0502020204030204" pitchFamily="34" charset="0"/>
              </a:rPr>
            </a:br>
            <a:endParaRPr lang="en-GB" sz="1800" b="0" i="0" dirty="0">
              <a:effectLst/>
              <a:latin typeface="Calibri" panose="020F0502020204030204" pitchFamily="34" charset="0"/>
              <a:cs typeface="Calibri" panose="020F0502020204030204" pitchFamily="34" charset="0"/>
            </a:endParaRPr>
          </a:p>
          <a:p>
            <a:endParaRPr lang="en-GB" sz="1800" dirty="0"/>
          </a:p>
        </p:txBody>
      </p:sp>
    </p:spTree>
    <p:extLst>
      <p:ext uri="{BB962C8B-B14F-4D97-AF65-F5344CB8AC3E}">
        <p14:creationId xmlns:p14="http://schemas.microsoft.com/office/powerpoint/2010/main" val="3282757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C3D7-72BB-848A-C17A-F186CA8649BE}"/>
              </a:ext>
            </a:extLst>
          </p:cNvPr>
          <p:cNvSpPr>
            <a:spLocks noGrp="1"/>
          </p:cNvSpPr>
          <p:nvPr>
            <p:ph type="title"/>
          </p:nvPr>
        </p:nvSpPr>
        <p:spPr>
          <a:xfrm>
            <a:off x="239695" y="1319306"/>
            <a:ext cx="11603115" cy="2361460"/>
          </a:xfrm>
          <a:solidFill>
            <a:schemeClr val="accent6">
              <a:lumMod val="20000"/>
              <a:lumOff val="80000"/>
            </a:schemeClr>
          </a:solidFill>
        </p:spPr>
        <p:txBody>
          <a:bodyPr>
            <a:normAutofit fontScale="90000"/>
          </a:bodyPr>
          <a:lstStyle/>
          <a:p>
            <a:r>
              <a:rPr lang="en-US" dirty="0"/>
              <a:t>49% of boys and 33% of girls aged 13 – 14 years old thought that hitting a partner would be ok in at least one of the twelve scenarios that were presented to them.</a:t>
            </a:r>
            <a:endParaRPr lang="en-GB" dirty="0"/>
          </a:p>
        </p:txBody>
      </p:sp>
      <p:sp>
        <p:nvSpPr>
          <p:cNvPr id="5" name="Title 1">
            <a:extLst>
              <a:ext uri="{FF2B5EF4-FFF2-40B4-BE49-F238E27FC236}">
                <a16:creationId xmlns:a16="http://schemas.microsoft.com/office/drawing/2014/main" id="{5C173686-E97A-C995-E220-D97CD7EFEB93}"/>
              </a:ext>
            </a:extLst>
          </p:cNvPr>
          <p:cNvSpPr txBox="1">
            <a:spLocks/>
          </p:cNvSpPr>
          <p:nvPr/>
        </p:nvSpPr>
        <p:spPr>
          <a:xfrm>
            <a:off x="239695" y="-6257"/>
            <a:ext cx="11603115" cy="1325563"/>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95% of all young people experiencing Domestic Abuse were female</a:t>
            </a:r>
            <a:endParaRPr lang="en-GB" dirty="0"/>
          </a:p>
        </p:txBody>
      </p:sp>
      <p:sp>
        <p:nvSpPr>
          <p:cNvPr id="6" name="Title 1">
            <a:extLst>
              <a:ext uri="{FF2B5EF4-FFF2-40B4-BE49-F238E27FC236}">
                <a16:creationId xmlns:a16="http://schemas.microsoft.com/office/drawing/2014/main" id="{00A514DA-8A34-6809-F927-BCCC7585A242}"/>
              </a:ext>
            </a:extLst>
          </p:cNvPr>
          <p:cNvSpPr txBox="1">
            <a:spLocks/>
          </p:cNvSpPr>
          <p:nvPr/>
        </p:nvSpPr>
        <p:spPr>
          <a:xfrm>
            <a:off x="239696" y="3680766"/>
            <a:ext cx="11603114" cy="1402124"/>
          </a:xfrm>
          <a:prstGeom prst="rect">
            <a:avLst/>
          </a:prstGeom>
          <a:solidFill>
            <a:schemeClr val="accent4">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Young People are twice as likely to self harm following abuse than older victims</a:t>
            </a:r>
            <a:endParaRPr lang="en-GB" dirty="0"/>
          </a:p>
        </p:txBody>
      </p:sp>
      <p:sp>
        <p:nvSpPr>
          <p:cNvPr id="7" name="Title 1">
            <a:extLst>
              <a:ext uri="{FF2B5EF4-FFF2-40B4-BE49-F238E27FC236}">
                <a16:creationId xmlns:a16="http://schemas.microsoft.com/office/drawing/2014/main" id="{243BF11C-7764-FC45-F4CD-10D3D312C7B8}"/>
              </a:ext>
            </a:extLst>
          </p:cNvPr>
          <p:cNvSpPr txBox="1">
            <a:spLocks/>
          </p:cNvSpPr>
          <p:nvPr/>
        </p:nvSpPr>
        <p:spPr>
          <a:xfrm>
            <a:off x="239696" y="5082890"/>
            <a:ext cx="11603114" cy="1775110"/>
          </a:xfrm>
          <a:prstGeom prst="rect">
            <a:avLst/>
          </a:prstGeom>
          <a:solidFill>
            <a:srgbClr val="CCCCFF"/>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52% of young LGBTQ+ people reported having experienced some form of domestic abuse, but only 37% of these young people </a:t>
            </a:r>
            <a:r>
              <a:rPr lang="en-US" dirty="0" err="1"/>
              <a:t>recognised</a:t>
            </a:r>
            <a:r>
              <a:rPr lang="en-US" dirty="0"/>
              <a:t> it as domestic abuse before reporting it.</a:t>
            </a:r>
            <a:endParaRPr lang="en-GB" dirty="0"/>
          </a:p>
        </p:txBody>
      </p:sp>
    </p:spTree>
    <p:extLst>
      <p:ext uri="{BB962C8B-B14F-4D97-AF65-F5344CB8AC3E}">
        <p14:creationId xmlns:p14="http://schemas.microsoft.com/office/powerpoint/2010/main" val="3014615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4DDE49-4F32-7364-976C-8A1654CE01A1}"/>
              </a:ext>
            </a:extLst>
          </p:cNvPr>
          <p:cNvSpPr>
            <a:spLocks noGrp="1"/>
          </p:cNvSpPr>
          <p:nvPr>
            <p:ph type="title"/>
          </p:nvPr>
        </p:nvSpPr>
        <p:spPr>
          <a:xfrm>
            <a:off x="4654296" y="329184"/>
            <a:ext cx="6894576" cy="1783080"/>
          </a:xfrm>
        </p:spPr>
        <p:txBody>
          <a:bodyPr anchor="b">
            <a:normAutofit/>
          </a:bodyPr>
          <a:lstStyle/>
          <a:p>
            <a:r>
              <a:rPr lang="en-US" sz="3400"/>
              <a:t>When we talk about peer on peer abuse in young people we are thinking about three different categories:</a:t>
            </a:r>
            <a:endParaRPr lang="en-GB" sz="3400"/>
          </a:p>
        </p:txBody>
      </p:sp>
      <p:pic>
        <p:nvPicPr>
          <p:cNvPr id="13" name="Picture 12" descr="Two people holding hands while sitting on a bench">
            <a:extLst>
              <a:ext uri="{FF2B5EF4-FFF2-40B4-BE49-F238E27FC236}">
                <a16:creationId xmlns:a16="http://schemas.microsoft.com/office/drawing/2014/main" id="{60E3FA82-515E-7EFF-3358-DAF01B683FC4}"/>
              </a:ext>
            </a:extLst>
          </p:cNvPr>
          <p:cNvPicPr>
            <a:picLocks noChangeAspect="1"/>
          </p:cNvPicPr>
          <p:nvPr/>
        </p:nvPicPr>
        <p:blipFill rotWithShape="1">
          <a:blip r:embed="rId2"/>
          <a:srcRect l="26514" r="34190"/>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27AA93-E421-EDCB-1415-3612DB48B169}"/>
              </a:ext>
            </a:extLst>
          </p:cNvPr>
          <p:cNvSpPr>
            <a:spLocks noGrp="1"/>
          </p:cNvSpPr>
          <p:nvPr>
            <p:ph idx="1"/>
          </p:nvPr>
        </p:nvSpPr>
        <p:spPr>
          <a:xfrm>
            <a:off x="4654296" y="2706624"/>
            <a:ext cx="6894576" cy="3483864"/>
          </a:xfrm>
        </p:spPr>
        <p:txBody>
          <a:bodyPr>
            <a:normAutofit/>
          </a:bodyPr>
          <a:lstStyle/>
          <a:p>
            <a:r>
              <a:rPr lang="en-US" sz="4400" dirty="0"/>
              <a:t>Teenage peer relationship abuse</a:t>
            </a:r>
          </a:p>
          <a:p>
            <a:r>
              <a:rPr lang="en-US" sz="4400" dirty="0"/>
              <a:t>Dating abuse</a:t>
            </a:r>
          </a:p>
          <a:p>
            <a:r>
              <a:rPr lang="en-US" sz="4400" dirty="0"/>
              <a:t>Intimate partner abuse</a:t>
            </a:r>
            <a:endParaRPr lang="en-GB" sz="4400" dirty="0"/>
          </a:p>
        </p:txBody>
      </p:sp>
    </p:spTree>
    <p:extLst>
      <p:ext uri="{BB962C8B-B14F-4D97-AF65-F5344CB8AC3E}">
        <p14:creationId xmlns:p14="http://schemas.microsoft.com/office/powerpoint/2010/main" val="149372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10E838-9BF7-6CAE-60C6-FE27EF50D15D}"/>
              </a:ext>
            </a:extLst>
          </p:cNvPr>
          <p:cNvSpPr>
            <a:spLocks noGrp="1"/>
          </p:cNvSpPr>
          <p:nvPr>
            <p:ph type="title"/>
          </p:nvPr>
        </p:nvSpPr>
        <p:spPr>
          <a:xfrm>
            <a:off x="4654296" y="329184"/>
            <a:ext cx="6894576" cy="1783080"/>
          </a:xfrm>
        </p:spPr>
        <p:txBody>
          <a:bodyPr anchor="b">
            <a:normAutofit/>
          </a:bodyPr>
          <a:lstStyle/>
          <a:p>
            <a:r>
              <a:rPr lang="en-US" sz="3400"/>
              <a:t>Following data collected during work for White Ribbon Day in November with young people aged 13 -17:</a:t>
            </a:r>
            <a:endParaRPr lang="en-GB" sz="3400"/>
          </a:p>
        </p:txBody>
      </p:sp>
      <p:pic>
        <p:nvPicPr>
          <p:cNvPr id="5" name="Picture 4" descr="Two people holding hands while sitting on a bench">
            <a:extLst>
              <a:ext uri="{FF2B5EF4-FFF2-40B4-BE49-F238E27FC236}">
                <a16:creationId xmlns:a16="http://schemas.microsoft.com/office/drawing/2014/main" id="{DBB7E0F0-090F-E83C-E9CA-05CF0F9F48CB}"/>
              </a:ext>
            </a:extLst>
          </p:cNvPr>
          <p:cNvPicPr>
            <a:picLocks noChangeAspect="1"/>
          </p:cNvPicPr>
          <p:nvPr/>
        </p:nvPicPr>
        <p:blipFill rotWithShape="1">
          <a:blip r:embed="rId2"/>
          <a:srcRect l="26514" r="34190"/>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31BB69-90FE-34E0-CBE6-9971E89A9DA4}"/>
              </a:ext>
            </a:extLst>
          </p:cNvPr>
          <p:cNvSpPr>
            <a:spLocks noGrp="1"/>
          </p:cNvSpPr>
          <p:nvPr>
            <p:ph idx="1"/>
          </p:nvPr>
        </p:nvSpPr>
        <p:spPr>
          <a:xfrm>
            <a:off x="4654296" y="2706624"/>
            <a:ext cx="6894576" cy="4002458"/>
          </a:xfrm>
        </p:spPr>
        <p:txBody>
          <a:bodyPr>
            <a:normAutofit fontScale="92500" lnSpcReduction="10000"/>
          </a:bodyPr>
          <a:lstStyle/>
          <a:p>
            <a:pPr marL="0" indent="0">
              <a:buNone/>
            </a:pPr>
            <a:r>
              <a:rPr lang="en-GB" sz="2000" dirty="0"/>
              <a:t>•25% of girls and almost 20% of boys reported some form of  </a:t>
            </a:r>
          </a:p>
          <a:p>
            <a:pPr marL="0" indent="0">
              <a:buNone/>
            </a:pPr>
            <a:r>
              <a:rPr lang="en-GB" sz="2000" dirty="0"/>
              <a:t>   physical violence  </a:t>
            </a:r>
          </a:p>
          <a:p>
            <a:pPr marL="0" indent="0">
              <a:buNone/>
            </a:pPr>
            <a:r>
              <a:rPr lang="en-GB" sz="2000" dirty="0"/>
              <a:t>•nearly 75% of girls and 50% of boys reported some form of  </a:t>
            </a:r>
          </a:p>
          <a:p>
            <a:pPr marL="0" indent="0">
              <a:buNone/>
            </a:pPr>
            <a:r>
              <a:rPr lang="en-GB" sz="2000" dirty="0"/>
              <a:t>  emotional violence  </a:t>
            </a:r>
          </a:p>
          <a:p>
            <a:r>
              <a:rPr lang="en-GB" sz="2000" dirty="0"/>
              <a:t>33% of girls and 16% of boys reported some form of intimate partner violence  </a:t>
            </a:r>
          </a:p>
          <a:p>
            <a:pPr marL="0" indent="0">
              <a:buNone/>
            </a:pPr>
            <a:r>
              <a:rPr lang="en-GB" sz="2000" dirty="0"/>
              <a:t>•girls experienced more repeated abuse, at the same level of  </a:t>
            </a:r>
          </a:p>
          <a:p>
            <a:pPr marL="0" indent="0">
              <a:buNone/>
            </a:pPr>
            <a:r>
              <a:rPr lang="en-GB" sz="2000" dirty="0"/>
              <a:t>   severity or worse</a:t>
            </a:r>
          </a:p>
          <a:p>
            <a:r>
              <a:rPr lang="en-GB" sz="2000" dirty="0"/>
              <a:t>Girls are 4 to 6 times more likely to get pregnant within abusive relationships.  Risk is higher once they are pregnant.</a:t>
            </a:r>
          </a:p>
          <a:p>
            <a:r>
              <a:rPr lang="en-GB" sz="2000" dirty="0"/>
              <a:t>Same sex couples are less likely to report abuse for fear they will not be believed.</a:t>
            </a:r>
          </a:p>
        </p:txBody>
      </p:sp>
    </p:spTree>
    <p:extLst>
      <p:ext uri="{BB962C8B-B14F-4D97-AF65-F5344CB8AC3E}">
        <p14:creationId xmlns:p14="http://schemas.microsoft.com/office/powerpoint/2010/main" val="1606268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C6FC42E6-6C25-4922-95D2-B97B1E12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Rectangle 2067">
            <a:extLst>
              <a:ext uri="{FF2B5EF4-FFF2-40B4-BE49-F238E27FC236}">
                <a16:creationId xmlns:a16="http://schemas.microsoft.com/office/drawing/2014/main" id="{0295F874-A8A5-4A14-8CFC-828968DE6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54" y="0"/>
            <a:ext cx="473178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D4D97C-0A88-2F5E-B9EC-F2A44C6FC5F4}"/>
              </a:ext>
            </a:extLst>
          </p:cNvPr>
          <p:cNvSpPr>
            <a:spLocks noGrp="1"/>
          </p:cNvSpPr>
          <p:nvPr>
            <p:ph type="title"/>
          </p:nvPr>
        </p:nvSpPr>
        <p:spPr>
          <a:xfrm>
            <a:off x="99237" y="1459271"/>
            <a:ext cx="4495800" cy="4329208"/>
          </a:xfrm>
        </p:spPr>
        <p:txBody>
          <a:bodyPr vert="horz" lIns="91440" tIns="45720" rIns="91440" bIns="45720" rtlCol="0" anchor="b">
            <a:noAutofit/>
          </a:bodyPr>
          <a:lstStyle/>
          <a:p>
            <a:pPr algn="ctr"/>
            <a:r>
              <a:rPr lang="en-US" sz="2400" b="1" kern="1200" dirty="0">
                <a:solidFill>
                  <a:srgbClr val="595959"/>
                </a:solidFill>
                <a:latin typeface="+mj-lt"/>
                <a:ea typeface="+mj-ea"/>
                <a:cs typeface="+mj-cs"/>
              </a:rPr>
              <a:t>When we think about teen peer abuse, we need to first think about all of the relationships that are happening and developing within a teenager's life.</a:t>
            </a:r>
            <a:br>
              <a:rPr lang="en-US" sz="2400" b="1" kern="1200" dirty="0">
                <a:solidFill>
                  <a:srgbClr val="595959"/>
                </a:solidFill>
                <a:latin typeface="+mj-lt"/>
                <a:ea typeface="+mj-ea"/>
                <a:cs typeface="+mj-cs"/>
              </a:rPr>
            </a:br>
            <a:br>
              <a:rPr lang="en-US" sz="2400" b="1" kern="1200" dirty="0">
                <a:solidFill>
                  <a:srgbClr val="595959"/>
                </a:solidFill>
                <a:latin typeface="+mj-lt"/>
                <a:ea typeface="+mj-ea"/>
                <a:cs typeface="+mj-cs"/>
              </a:rPr>
            </a:br>
            <a:r>
              <a:rPr lang="en-US" sz="2400" b="1" kern="1200" dirty="0">
                <a:solidFill>
                  <a:srgbClr val="595959"/>
                </a:solidFill>
                <a:latin typeface="+mj-lt"/>
                <a:ea typeface="+mj-ea"/>
                <a:cs typeface="+mj-cs"/>
              </a:rPr>
              <a:t>This work links closely to the training last week on CPVA and the power and control wheel used for that.</a:t>
            </a:r>
            <a:br>
              <a:rPr lang="en-US" sz="2400" b="1" kern="1200" dirty="0">
                <a:solidFill>
                  <a:srgbClr val="595959"/>
                </a:solidFill>
                <a:latin typeface="+mj-lt"/>
                <a:ea typeface="+mj-ea"/>
                <a:cs typeface="+mj-cs"/>
              </a:rPr>
            </a:br>
            <a:br>
              <a:rPr lang="en-US" sz="2400" b="1" kern="1200" dirty="0">
                <a:solidFill>
                  <a:srgbClr val="595959"/>
                </a:solidFill>
                <a:latin typeface="+mj-lt"/>
                <a:ea typeface="+mj-ea"/>
                <a:cs typeface="+mj-cs"/>
              </a:rPr>
            </a:br>
            <a:r>
              <a:rPr lang="en-US" sz="2400" b="1" kern="1200" dirty="0">
                <a:solidFill>
                  <a:srgbClr val="595959"/>
                </a:solidFill>
                <a:latin typeface="+mj-lt"/>
                <a:ea typeface="+mj-ea"/>
                <a:cs typeface="+mj-cs"/>
              </a:rPr>
              <a:t>The same wheel can be applied to peer relationship abuse.</a:t>
            </a:r>
          </a:p>
        </p:txBody>
      </p:sp>
      <p:pic>
        <p:nvPicPr>
          <p:cNvPr id="2050" name="Picture 2" descr="Picture">
            <a:extLst>
              <a:ext uri="{FF2B5EF4-FFF2-40B4-BE49-F238E27FC236}">
                <a16:creationId xmlns:a16="http://schemas.microsoft.com/office/drawing/2014/main" id="{6B08EAB2-65B8-2AF8-3985-55BFA4B9AB1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314" r="-1" b="14165"/>
          <a:stretch/>
        </p:blipFill>
        <p:spPr bwMode="auto">
          <a:xfrm>
            <a:off x="5123925" y="0"/>
            <a:ext cx="6657177" cy="663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849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D2E1A-378C-502A-20A5-18A1557D2C3E}"/>
              </a:ext>
            </a:extLst>
          </p:cNvPr>
          <p:cNvSpPr>
            <a:spLocks noGrp="1"/>
          </p:cNvSpPr>
          <p:nvPr>
            <p:ph type="title"/>
          </p:nvPr>
        </p:nvSpPr>
        <p:spPr/>
        <p:txBody>
          <a:bodyPr/>
          <a:lstStyle/>
          <a:p>
            <a:r>
              <a:rPr lang="en-US" dirty="0"/>
              <a:t>Coercive control and young people</a:t>
            </a:r>
            <a:endParaRPr lang="en-GB" dirty="0"/>
          </a:p>
        </p:txBody>
      </p:sp>
      <p:sp>
        <p:nvSpPr>
          <p:cNvPr id="3" name="Content Placeholder 2">
            <a:extLst>
              <a:ext uri="{FF2B5EF4-FFF2-40B4-BE49-F238E27FC236}">
                <a16:creationId xmlns:a16="http://schemas.microsoft.com/office/drawing/2014/main" id="{709DD7DD-3424-F801-D4F9-D838C0DB42EB}"/>
              </a:ext>
            </a:extLst>
          </p:cNvPr>
          <p:cNvSpPr>
            <a:spLocks noGrp="1"/>
          </p:cNvSpPr>
          <p:nvPr>
            <p:ph idx="1"/>
          </p:nvPr>
        </p:nvSpPr>
        <p:spPr/>
        <p:txBody>
          <a:bodyPr/>
          <a:lstStyle/>
          <a:p>
            <a:r>
              <a:rPr lang="en-GB" dirty="0">
                <a:hlinkClick r:id="rId2"/>
              </a:rPr>
              <a:t>https://www.youtube.com/watch?v=DmbTqFH4x0w</a:t>
            </a:r>
            <a:endParaRPr lang="en-GB" dirty="0"/>
          </a:p>
        </p:txBody>
      </p:sp>
      <p:pic>
        <p:nvPicPr>
          <p:cNvPr id="7" name="Picture 6">
            <a:extLst>
              <a:ext uri="{FF2B5EF4-FFF2-40B4-BE49-F238E27FC236}">
                <a16:creationId xmlns:a16="http://schemas.microsoft.com/office/drawing/2014/main" id="{617C8C86-721A-2A77-851C-00B142CEE4B2}"/>
              </a:ext>
            </a:extLst>
          </p:cNvPr>
          <p:cNvPicPr>
            <a:picLocks noChangeAspect="1"/>
          </p:cNvPicPr>
          <p:nvPr/>
        </p:nvPicPr>
        <p:blipFill rotWithShape="1">
          <a:blip r:embed="rId3"/>
          <a:srcRect l="8125" t="24652" r="36406" b="26667"/>
          <a:stretch/>
        </p:blipFill>
        <p:spPr>
          <a:xfrm>
            <a:off x="1685925" y="2471737"/>
            <a:ext cx="8905875" cy="4129087"/>
          </a:xfrm>
          <a:prstGeom prst="rect">
            <a:avLst/>
          </a:prstGeom>
        </p:spPr>
      </p:pic>
    </p:spTree>
    <p:extLst>
      <p:ext uri="{BB962C8B-B14F-4D97-AF65-F5344CB8AC3E}">
        <p14:creationId xmlns:p14="http://schemas.microsoft.com/office/powerpoint/2010/main" val="33172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2049</Words>
  <Application>Microsoft Office PowerPoint</Application>
  <PresentationFormat>Widescreen</PresentationFormat>
  <Paragraphs>138</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 3</vt:lpstr>
      <vt:lpstr>Office Theme</vt:lpstr>
      <vt:lpstr>Peer to Peer Abuse</vt:lpstr>
      <vt:lpstr>PowerPoint Presentation</vt:lpstr>
      <vt:lpstr>What is peer to peer abuse?</vt:lpstr>
      <vt:lpstr>What is peer to peer abuse?</vt:lpstr>
      <vt:lpstr>49% of boys and 33% of girls aged 13 – 14 years old thought that hitting a partner would be ok in at least one of the twelve scenarios that were presented to them.</vt:lpstr>
      <vt:lpstr>When we talk about peer on peer abuse in young people we are thinking about three different categories:</vt:lpstr>
      <vt:lpstr>Following data collected during work for White Ribbon Day in November with young people aged 13 -17:</vt:lpstr>
      <vt:lpstr>When we think about teen peer abuse, we need to first think about all of the relationships that are happening and developing within a teenager's life.  This work links closely to the training last week on CPVA and the power and control wheel used for that.  The same wheel can be applied to peer relationship abuse.</vt:lpstr>
      <vt:lpstr>Coercive control and young people</vt:lpstr>
      <vt:lpstr>Use of mobile phones and social media</vt:lpstr>
      <vt:lpstr>Intimate relationship abuse</vt:lpstr>
      <vt:lpstr>Remember….</vt:lpstr>
      <vt:lpstr>Teen relationships can be affected by what they see in the media….</vt:lpstr>
      <vt:lpstr>Exploitation: Children who are abused are susceptible to exploitation.</vt:lpstr>
      <vt:lpstr>PowerPoint Presentation</vt:lpstr>
      <vt:lpstr>Vulnerability increases susceptibility for exploitation</vt:lpstr>
      <vt:lpstr>Signs and indicators…</vt:lpstr>
      <vt:lpstr>Signs and indicators…</vt:lpstr>
      <vt:lpstr>What can we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to Peer Abuse</dc:title>
  <dc:creator>Rebecca Fletcher</dc:creator>
  <cp:lastModifiedBy>Rebecca Fletcher</cp:lastModifiedBy>
  <cp:revision>2</cp:revision>
  <dcterms:created xsi:type="dcterms:W3CDTF">2024-03-11T11:21:40Z</dcterms:created>
  <dcterms:modified xsi:type="dcterms:W3CDTF">2024-03-12T16:50:12Z</dcterms:modified>
</cp:coreProperties>
</file>