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311" r:id="rId3"/>
    <p:sldId id="308" r:id="rId4"/>
    <p:sldId id="303" r:id="rId5"/>
    <p:sldId id="309" r:id="rId6"/>
    <p:sldId id="306" r:id="rId7"/>
    <p:sldId id="305" r:id="rId8"/>
    <p:sldId id="304" r:id="rId9"/>
    <p:sldId id="310" r:id="rId10"/>
    <p:sldId id="302" r:id="rId11"/>
  </p:sldIdLst>
  <p:sldSz cx="12192000" cy="6858000"/>
  <p:notesSz cx="6858000" cy="9144000"/>
  <p:embeddedFontLst>
    <p:embeddedFont>
      <p:font typeface="Century Gothic" panose="020B0502020202020204" pitchFamily="34" charset="0"/>
      <p:regular r:id="rId13"/>
      <p:bold r:id="rId14"/>
      <p:italic r:id="rId15"/>
      <p:boldItalic r:id="rId16"/>
    </p:embeddedFont>
    <p:embeddedFont>
      <p:font typeface="Luckiest Guy" panose="020B0604020202020204" charset="0"/>
      <p:regular r:id="rId17"/>
    </p:embeddedFont>
    <p:embeddedFont>
      <p:font typeface="Patrick Hand" panose="00000500000000000000" pitchFamily="2" charset="0"/>
      <p:regular r:id="rId18"/>
    </p:embeddedFont>
    <p:embeddedFont>
      <p:font typeface="StanfordPresley" panose="020B0604020202020204" charset="0"/>
      <p:regular r:id="rId19"/>
      <p:bold r:id="rId20"/>
    </p:embeddedFont>
    <p:embeddedFont>
      <p:font typeface="StanfordPresleyBubble"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3"/>
  </p:normalViewPr>
  <p:slideViewPr>
    <p:cSldViewPr snapToGrid="0">
      <p:cViewPr varScale="1">
        <p:scale>
          <a:sx n="81" d="100"/>
          <a:sy n="81" d="100"/>
        </p:scale>
        <p:origin x="71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C72C8-4BEB-41F7-A98C-E787B4C851E0}" type="datetimeFigureOut">
              <a:rPr lang="en-GB" smtClean="0"/>
              <a:t>19/09/2025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E670A7-20C8-42C4-868C-4FCF078C8F8C}" type="slidenum">
              <a:rPr lang="en-GB" smtClean="0"/>
              <a:t>‹#›</a:t>
            </a:fld>
            <a:endParaRPr lang="en-GB"/>
          </a:p>
        </p:txBody>
      </p:sp>
    </p:spTree>
    <p:extLst>
      <p:ext uri="{BB962C8B-B14F-4D97-AF65-F5344CB8AC3E}">
        <p14:creationId xmlns:p14="http://schemas.microsoft.com/office/powerpoint/2010/main" val="2224296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image – the difference between a positive and negative relationships</a:t>
            </a:r>
          </a:p>
        </p:txBody>
      </p:sp>
      <p:sp>
        <p:nvSpPr>
          <p:cNvPr id="4" name="Slide Number Placeholder 3"/>
          <p:cNvSpPr>
            <a:spLocks noGrp="1"/>
          </p:cNvSpPr>
          <p:nvPr>
            <p:ph type="sldNum" sz="quarter" idx="10"/>
          </p:nvPr>
        </p:nvSpPr>
        <p:spPr/>
        <p:txBody>
          <a:bodyPr/>
          <a:lstStyle/>
          <a:p>
            <a:fld id="{B6E670A7-20C8-42C4-868C-4FCF078C8F8C}" type="slidenum">
              <a:rPr lang="en-GB" smtClean="0"/>
              <a:t>3</a:t>
            </a:fld>
            <a:endParaRPr lang="en-GB"/>
          </a:p>
        </p:txBody>
      </p:sp>
    </p:spTree>
    <p:extLst>
      <p:ext uri="{BB962C8B-B14F-4D97-AF65-F5344CB8AC3E}">
        <p14:creationId xmlns:p14="http://schemas.microsoft.com/office/powerpoint/2010/main" val="183360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image – the difference between a positive and negative relationships</a:t>
            </a:r>
          </a:p>
        </p:txBody>
      </p:sp>
      <p:sp>
        <p:nvSpPr>
          <p:cNvPr id="4" name="Slide Number Placeholder 3"/>
          <p:cNvSpPr>
            <a:spLocks noGrp="1"/>
          </p:cNvSpPr>
          <p:nvPr>
            <p:ph type="sldNum" sz="quarter" idx="10"/>
          </p:nvPr>
        </p:nvSpPr>
        <p:spPr/>
        <p:txBody>
          <a:bodyPr/>
          <a:lstStyle/>
          <a:p>
            <a:fld id="{B6E670A7-20C8-42C4-868C-4FCF078C8F8C}" type="slidenum">
              <a:rPr lang="en-GB" smtClean="0"/>
              <a:t>4</a:t>
            </a:fld>
            <a:endParaRPr lang="en-GB"/>
          </a:p>
        </p:txBody>
      </p:sp>
    </p:spTree>
    <p:extLst>
      <p:ext uri="{BB962C8B-B14F-4D97-AF65-F5344CB8AC3E}">
        <p14:creationId xmlns:p14="http://schemas.microsoft.com/office/powerpoint/2010/main" val="885295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image – the difference between a positive and negative relationships</a:t>
            </a:r>
          </a:p>
        </p:txBody>
      </p:sp>
      <p:sp>
        <p:nvSpPr>
          <p:cNvPr id="4" name="Slide Number Placeholder 3"/>
          <p:cNvSpPr>
            <a:spLocks noGrp="1"/>
          </p:cNvSpPr>
          <p:nvPr>
            <p:ph type="sldNum" sz="quarter" idx="10"/>
          </p:nvPr>
        </p:nvSpPr>
        <p:spPr/>
        <p:txBody>
          <a:bodyPr/>
          <a:lstStyle/>
          <a:p>
            <a:fld id="{B6E670A7-20C8-42C4-868C-4FCF078C8F8C}" type="slidenum">
              <a:rPr lang="en-GB" smtClean="0"/>
              <a:t>5</a:t>
            </a:fld>
            <a:endParaRPr lang="en-GB"/>
          </a:p>
        </p:txBody>
      </p:sp>
    </p:spTree>
    <p:extLst>
      <p:ext uri="{BB962C8B-B14F-4D97-AF65-F5344CB8AC3E}">
        <p14:creationId xmlns:p14="http://schemas.microsoft.com/office/powerpoint/2010/main" val="579312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https://www.youtube.com/watch?v=RzDr18UYO18</a:t>
            </a:r>
          </a:p>
        </p:txBody>
      </p:sp>
      <p:sp>
        <p:nvSpPr>
          <p:cNvPr id="4" name="Slide Number Placeholder 3"/>
          <p:cNvSpPr>
            <a:spLocks noGrp="1"/>
          </p:cNvSpPr>
          <p:nvPr>
            <p:ph type="sldNum" sz="quarter" idx="10"/>
          </p:nvPr>
        </p:nvSpPr>
        <p:spPr/>
        <p:txBody>
          <a:bodyPr/>
          <a:lstStyle/>
          <a:p>
            <a:fld id="{B6E670A7-20C8-42C4-868C-4FCF078C8F8C}" type="slidenum">
              <a:rPr lang="en-GB" smtClean="0"/>
              <a:t>6</a:t>
            </a:fld>
            <a:endParaRPr lang="en-GB"/>
          </a:p>
        </p:txBody>
      </p:sp>
    </p:spTree>
    <p:extLst>
      <p:ext uri="{BB962C8B-B14F-4D97-AF65-F5344CB8AC3E}">
        <p14:creationId xmlns:p14="http://schemas.microsoft.com/office/powerpoint/2010/main" val="2738549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E670A7-20C8-42C4-868C-4FCF078C8F8C}" type="slidenum">
              <a:rPr lang="en-GB" smtClean="0"/>
              <a:t>7</a:t>
            </a:fld>
            <a:endParaRPr lang="en-GB"/>
          </a:p>
        </p:txBody>
      </p:sp>
    </p:spTree>
    <p:extLst>
      <p:ext uri="{BB962C8B-B14F-4D97-AF65-F5344CB8AC3E}">
        <p14:creationId xmlns:p14="http://schemas.microsoft.com/office/powerpoint/2010/main" val="4193926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E670A7-20C8-42C4-868C-4FCF078C8F8C}" type="slidenum">
              <a:rPr lang="en-GB" smtClean="0"/>
              <a:t>8</a:t>
            </a:fld>
            <a:endParaRPr lang="en-GB"/>
          </a:p>
        </p:txBody>
      </p:sp>
    </p:spTree>
    <p:extLst>
      <p:ext uri="{BB962C8B-B14F-4D97-AF65-F5344CB8AC3E}">
        <p14:creationId xmlns:p14="http://schemas.microsoft.com/office/powerpoint/2010/main" val="2463829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E670A7-20C8-42C4-868C-4FCF078C8F8C}" type="slidenum">
              <a:rPr lang="en-GB" smtClean="0"/>
              <a:t>10</a:t>
            </a:fld>
            <a:endParaRPr lang="en-GB"/>
          </a:p>
        </p:txBody>
      </p:sp>
    </p:spTree>
    <p:extLst>
      <p:ext uri="{BB962C8B-B14F-4D97-AF65-F5344CB8AC3E}">
        <p14:creationId xmlns:p14="http://schemas.microsoft.com/office/powerpoint/2010/main" val="394088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CA7720-10DC-9740-8FF9-B076871E81D0}"/>
              </a:ext>
            </a:extLst>
          </p:cNvPr>
          <p:cNvSpPr/>
          <p:nvPr userDrawn="1"/>
        </p:nvSpPr>
        <p:spPr>
          <a:xfrm>
            <a:off x="0" y="0"/>
            <a:ext cx="12192000" cy="6858000"/>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kern="1200" dirty="0">
                <a:solidFill>
                  <a:schemeClr val="lt1"/>
                </a:solidFill>
                <a:effectLst/>
                <a:latin typeface="+mn-lt"/>
                <a:ea typeface="+mn-ea"/>
                <a:cs typeface="+mn-cs"/>
              </a:rPr>
              <a:t>Change their ways</a:t>
            </a:r>
            <a:r>
              <a:rPr lang="en-GB" dirty="0">
                <a:effectLst/>
              </a:rPr>
              <a:t> </a:t>
            </a:r>
            <a:r>
              <a:rPr lang="en-GB" sz="1800" kern="1200" dirty="0">
                <a:solidFill>
                  <a:schemeClr val="lt1"/>
                </a:solidFill>
                <a:effectLst/>
                <a:latin typeface="+mn-lt"/>
                <a:ea typeface="+mn-ea"/>
                <a:cs typeface="+mn-cs"/>
              </a:rPr>
              <a:t>Change their ways</a:t>
            </a:r>
            <a:r>
              <a:rPr lang="en-GB" dirty="0">
                <a:effectLst/>
              </a:rPr>
              <a:t> </a:t>
            </a:r>
            <a:endParaRPr lang="en-US" dirty="0"/>
          </a:p>
        </p:txBody>
      </p:sp>
      <p:sp>
        <p:nvSpPr>
          <p:cNvPr id="10" name="Rectangle 9">
            <a:extLst>
              <a:ext uri="{FF2B5EF4-FFF2-40B4-BE49-F238E27FC236}">
                <a16:creationId xmlns:a16="http://schemas.microsoft.com/office/drawing/2014/main" id="{1D33C23B-7284-2948-9D48-51FFC650A591}"/>
              </a:ext>
            </a:extLst>
          </p:cNvPr>
          <p:cNvSpPr/>
          <p:nvPr userDrawn="1"/>
        </p:nvSpPr>
        <p:spPr>
          <a:xfrm>
            <a:off x="256478" y="223024"/>
            <a:ext cx="11708781" cy="6400800"/>
          </a:xfrm>
          <a:prstGeom prst="rect">
            <a:avLst/>
          </a:prstGeom>
          <a:solidFill>
            <a:srgbClr val="CCECFF"/>
          </a:solidFill>
          <a:ln w="38100">
            <a:solidFill>
              <a:schemeClr val="tx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a:extLst>
              <a:ext uri="{FF2B5EF4-FFF2-40B4-BE49-F238E27FC236}">
                <a16:creationId xmlns:a16="http://schemas.microsoft.com/office/drawing/2014/main" id="{46DB1E7B-511C-2F49-A7DD-8E8BD2A395F6}"/>
              </a:ext>
            </a:extLst>
          </p:cNvPr>
          <p:cNvSpPr txBox="1">
            <a:spLocks/>
          </p:cNvSpPr>
          <p:nvPr userDrawn="1"/>
        </p:nvSpPr>
        <p:spPr bwMode="auto">
          <a:xfrm>
            <a:off x="9664995" y="349846"/>
            <a:ext cx="2157601" cy="480078"/>
          </a:xfrm>
          <a:prstGeom prst="rect">
            <a:avLst/>
          </a:prstGeom>
          <a:ln/>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fld id="{D80BAAEA-C947-BF45-AB1F-465E73554441}" type="datetime2">
              <a:rPr lang="en-GB" sz="1600" u="sng">
                <a:latin typeface="+mj-lt"/>
                <a:cs typeface="Levenim MT" pitchFamily="2" charset="-79"/>
              </a:rPr>
              <a:pPr algn="ctr" eaLnBrk="1" hangingPunct="1"/>
              <a:t>Friday, 19 September 2025</a:t>
            </a:fld>
            <a:endParaRPr lang="en-GB" sz="1200" u="sng" dirty="0">
              <a:latin typeface="+mj-lt"/>
              <a:cs typeface="Levenim MT" pitchFamily="2" charset="-79"/>
            </a:endParaRPr>
          </a:p>
        </p:txBody>
      </p:sp>
    </p:spTree>
    <p:extLst>
      <p:ext uri="{BB962C8B-B14F-4D97-AF65-F5344CB8AC3E}">
        <p14:creationId xmlns:p14="http://schemas.microsoft.com/office/powerpoint/2010/main" val="3880383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4C821B-77B8-4423-A75B-71780686EF74}" type="datetimeFigureOut">
              <a:rPr lang="en-GB" smtClean="0"/>
              <a:t>19/09/2025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D835F2B-7B36-4E81-BAA8-B6D617E4F76C}" type="slidenum">
              <a:rPr lang="en-GB" smtClean="0"/>
              <a:t>‹#›</a:t>
            </a:fld>
            <a:endParaRPr lang="en-GB"/>
          </a:p>
        </p:txBody>
      </p:sp>
    </p:spTree>
    <p:extLst>
      <p:ext uri="{BB962C8B-B14F-4D97-AF65-F5344CB8AC3E}">
        <p14:creationId xmlns:p14="http://schemas.microsoft.com/office/powerpoint/2010/main" val="3923758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4C821B-77B8-4423-A75B-71780686EF74}" type="datetimeFigureOut">
              <a:rPr lang="en-GB" smtClean="0"/>
              <a:t>19/09/2025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D835F2B-7B36-4E81-BAA8-B6D617E4F76C}" type="slidenum">
              <a:rPr lang="en-GB" smtClean="0"/>
              <a:t>‹#›</a:t>
            </a:fld>
            <a:endParaRPr lang="en-GB"/>
          </a:p>
        </p:txBody>
      </p:sp>
    </p:spTree>
    <p:extLst>
      <p:ext uri="{BB962C8B-B14F-4D97-AF65-F5344CB8AC3E}">
        <p14:creationId xmlns:p14="http://schemas.microsoft.com/office/powerpoint/2010/main" val="349344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latin typeface="Luckiest Guy" panose="02000506000000020004" pitchFamily="2" charset="0"/>
              </a:defRPr>
            </a:lvl1pPr>
          </a:lstStyle>
          <a:p>
            <a:r>
              <a:rPr lang="en-US" dirty="0"/>
              <a:t>Click to edit Master title style</a:t>
            </a:r>
            <a:endParaRPr lang="en-GB"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latin typeface="Patrick Hand" panose="00000500000000000000" pitchFamily="2" charset="0"/>
              </a:defRPr>
            </a:lvl1pPr>
            <a:lvl2pPr>
              <a:defRPr>
                <a:latin typeface="Patrick Hand" panose="00000500000000000000" pitchFamily="2" charset="0"/>
              </a:defRPr>
            </a:lvl2pPr>
            <a:lvl3pPr>
              <a:defRPr>
                <a:latin typeface="Patrick Hand" panose="00000500000000000000" pitchFamily="2" charset="0"/>
              </a:defRPr>
            </a:lvl3pPr>
            <a:lvl4pPr>
              <a:defRPr>
                <a:latin typeface="Patrick Hand" panose="00000500000000000000" pitchFamily="2" charset="0"/>
              </a:defRPr>
            </a:lvl4pPr>
            <a:lvl5pPr>
              <a:defRPr>
                <a:latin typeface="Patrick Hand"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4C821B-77B8-4423-A75B-71780686EF74}" type="datetimeFigureOut">
              <a:rPr lang="en-GB" smtClean="0"/>
              <a:t>19/09/2025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D835F2B-7B36-4E81-BAA8-B6D617E4F76C}" type="slidenum">
              <a:rPr lang="en-GB" smtClean="0"/>
              <a:t>‹#›</a:t>
            </a:fld>
            <a:endParaRPr lang="en-GB"/>
          </a:p>
        </p:txBody>
      </p:sp>
    </p:spTree>
    <p:extLst>
      <p:ext uri="{BB962C8B-B14F-4D97-AF65-F5344CB8AC3E}">
        <p14:creationId xmlns:p14="http://schemas.microsoft.com/office/powerpoint/2010/main" val="729945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atin typeface="Luckiest Guy" panose="02000506000000020004" pitchFamily="2"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Patrick Hand" panose="000005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4C821B-77B8-4423-A75B-71780686EF74}" type="datetimeFigureOut">
              <a:rPr lang="en-GB" smtClean="0"/>
              <a:t>19/09/2025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D835F2B-7B36-4E81-BAA8-B6D617E4F76C}" type="slidenum">
              <a:rPr lang="en-GB" smtClean="0"/>
              <a:t>‹#›</a:t>
            </a:fld>
            <a:endParaRPr lang="en-GB"/>
          </a:p>
        </p:txBody>
      </p:sp>
    </p:spTree>
    <p:extLst>
      <p:ext uri="{BB962C8B-B14F-4D97-AF65-F5344CB8AC3E}">
        <p14:creationId xmlns:p14="http://schemas.microsoft.com/office/powerpoint/2010/main" val="89351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4C821B-77B8-4423-A75B-71780686EF74}" type="datetimeFigureOut">
              <a:rPr lang="en-GB" smtClean="0"/>
              <a:t>19/09/2025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D835F2B-7B36-4E81-BAA8-B6D617E4F76C}" type="slidenum">
              <a:rPr lang="en-GB" smtClean="0"/>
              <a:t>‹#›</a:t>
            </a:fld>
            <a:endParaRPr lang="en-GB"/>
          </a:p>
        </p:txBody>
      </p:sp>
    </p:spTree>
    <p:extLst>
      <p:ext uri="{BB962C8B-B14F-4D97-AF65-F5344CB8AC3E}">
        <p14:creationId xmlns:p14="http://schemas.microsoft.com/office/powerpoint/2010/main" val="383085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04C821B-77B8-4423-A75B-71780686EF74}" type="datetimeFigureOut">
              <a:rPr lang="en-GB" smtClean="0"/>
              <a:t>19/09/2025</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D835F2B-7B36-4E81-BAA8-B6D617E4F76C}" type="slidenum">
              <a:rPr lang="en-GB" smtClean="0"/>
              <a:t>‹#›</a:t>
            </a:fld>
            <a:endParaRPr lang="en-GB"/>
          </a:p>
        </p:txBody>
      </p:sp>
    </p:spTree>
    <p:extLst>
      <p:ext uri="{BB962C8B-B14F-4D97-AF65-F5344CB8AC3E}">
        <p14:creationId xmlns:p14="http://schemas.microsoft.com/office/powerpoint/2010/main" val="404747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04C821B-77B8-4423-A75B-71780686EF74}" type="datetimeFigureOut">
              <a:rPr lang="en-GB" smtClean="0"/>
              <a:t>19/09/2025</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D835F2B-7B36-4E81-BAA8-B6D617E4F76C}" type="slidenum">
              <a:rPr lang="en-GB" smtClean="0"/>
              <a:t>‹#›</a:t>
            </a:fld>
            <a:endParaRPr lang="en-GB"/>
          </a:p>
        </p:txBody>
      </p:sp>
    </p:spTree>
    <p:extLst>
      <p:ext uri="{BB962C8B-B14F-4D97-AF65-F5344CB8AC3E}">
        <p14:creationId xmlns:p14="http://schemas.microsoft.com/office/powerpoint/2010/main" val="3397408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04C821B-77B8-4423-A75B-71780686EF74}" type="datetimeFigureOut">
              <a:rPr lang="en-GB" smtClean="0"/>
              <a:t>19/09/2025</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D835F2B-7B36-4E81-BAA8-B6D617E4F76C}" type="slidenum">
              <a:rPr lang="en-GB" smtClean="0"/>
              <a:t>‹#›</a:t>
            </a:fld>
            <a:endParaRPr lang="en-GB"/>
          </a:p>
        </p:txBody>
      </p:sp>
    </p:spTree>
    <p:extLst>
      <p:ext uri="{BB962C8B-B14F-4D97-AF65-F5344CB8AC3E}">
        <p14:creationId xmlns:p14="http://schemas.microsoft.com/office/powerpoint/2010/main" val="1537335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4C821B-77B8-4423-A75B-71780686EF74}" type="datetimeFigureOut">
              <a:rPr lang="en-GB" smtClean="0"/>
              <a:t>19/09/2025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D835F2B-7B36-4E81-BAA8-B6D617E4F76C}" type="slidenum">
              <a:rPr lang="en-GB" smtClean="0"/>
              <a:t>‹#›</a:t>
            </a:fld>
            <a:endParaRPr lang="en-GB"/>
          </a:p>
        </p:txBody>
      </p:sp>
    </p:spTree>
    <p:extLst>
      <p:ext uri="{BB962C8B-B14F-4D97-AF65-F5344CB8AC3E}">
        <p14:creationId xmlns:p14="http://schemas.microsoft.com/office/powerpoint/2010/main" val="3418544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4C821B-77B8-4423-A75B-71780686EF74}" type="datetimeFigureOut">
              <a:rPr lang="en-GB" smtClean="0"/>
              <a:t>19/09/2025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D835F2B-7B36-4E81-BAA8-B6D617E4F76C}" type="slidenum">
              <a:rPr lang="en-GB" smtClean="0"/>
              <a:t>‹#›</a:t>
            </a:fld>
            <a:endParaRPr lang="en-GB"/>
          </a:p>
        </p:txBody>
      </p:sp>
    </p:spTree>
    <p:extLst>
      <p:ext uri="{BB962C8B-B14F-4D97-AF65-F5344CB8AC3E}">
        <p14:creationId xmlns:p14="http://schemas.microsoft.com/office/powerpoint/2010/main" val="2425060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4ABF66-69C6-984B-9B24-61D1A89A7EE6}"/>
              </a:ext>
            </a:extLst>
          </p:cNvPr>
          <p:cNvSpPr/>
          <p:nvPr userDrawn="1"/>
        </p:nvSpPr>
        <p:spPr>
          <a:xfrm>
            <a:off x="26670" y="3810"/>
            <a:ext cx="12192000" cy="6858000"/>
          </a:xfrm>
          <a:prstGeom prst="rect">
            <a:avLst/>
          </a:prstGeom>
          <a:solidFill>
            <a:srgbClr val="CCEC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kern="1200" dirty="0">
                <a:solidFill>
                  <a:schemeClr val="lt1"/>
                </a:solidFill>
                <a:effectLst/>
                <a:latin typeface="+mn-lt"/>
                <a:ea typeface="+mn-ea"/>
                <a:cs typeface="+mn-cs"/>
              </a:rPr>
              <a:t>Change their ways</a:t>
            </a:r>
            <a:r>
              <a:rPr lang="en-GB" dirty="0">
                <a:effectLst/>
              </a:rPr>
              <a:t> </a:t>
            </a:r>
            <a:r>
              <a:rPr lang="en-GB" sz="1800" kern="1200" dirty="0">
                <a:solidFill>
                  <a:schemeClr val="lt1"/>
                </a:solidFill>
                <a:effectLst/>
                <a:latin typeface="+mn-lt"/>
                <a:ea typeface="+mn-ea"/>
                <a:cs typeface="+mn-cs"/>
              </a:rPr>
              <a:t>Change their ways</a:t>
            </a:r>
            <a:r>
              <a:rPr lang="en-GB" dirty="0">
                <a:effectLst/>
              </a:rPr>
              <a:t> </a:t>
            </a:r>
            <a:endParaRPr lang="en-US" dirty="0"/>
          </a:p>
        </p:txBody>
      </p:sp>
      <p:sp>
        <p:nvSpPr>
          <p:cNvPr id="15" name="Rectangle 14">
            <a:extLst>
              <a:ext uri="{FF2B5EF4-FFF2-40B4-BE49-F238E27FC236}">
                <a16:creationId xmlns:a16="http://schemas.microsoft.com/office/drawing/2014/main" id="{E82CE5E8-6646-3341-B6E6-FC0498E6FD22}"/>
              </a:ext>
            </a:extLst>
          </p:cNvPr>
          <p:cNvSpPr/>
          <p:nvPr userDrawn="1"/>
        </p:nvSpPr>
        <p:spPr>
          <a:xfrm>
            <a:off x="283148" y="226834"/>
            <a:ext cx="11708781" cy="6400800"/>
          </a:xfrm>
          <a:prstGeom prst="rect">
            <a:avLst/>
          </a:prstGeom>
          <a:solidFill>
            <a:schemeClr val="bg1"/>
          </a:solidFill>
          <a:ln w="38100">
            <a:solidFill>
              <a:schemeClr val="tx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kern="1200" dirty="0">
                <a:solidFill>
                  <a:schemeClr val="lt1"/>
                </a:solidFill>
                <a:effectLst/>
                <a:latin typeface="+mn-lt"/>
                <a:ea typeface="+mn-ea"/>
                <a:cs typeface="+mn-cs"/>
              </a:rPr>
              <a:t>Change their ways</a:t>
            </a:r>
            <a:r>
              <a:rPr lang="en-GB" dirty="0">
                <a:effectLst/>
              </a:rPr>
              <a:t> </a:t>
            </a:r>
            <a:r>
              <a:rPr lang="en-GB" sz="1800" kern="1200" dirty="0">
                <a:solidFill>
                  <a:schemeClr val="lt1"/>
                </a:solidFill>
                <a:effectLst/>
                <a:latin typeface="+mn-lt"/>
                <a:ea typeface="+mn-ea"/>
                <a:cs typeface="+mn-cs"/>
              </a:rPr>
              <a:t>Change their ways</a:t>
            </a:r>
            <a:r>
              <a:rPr lang="en-GB" dirty="0">
                <a:effectLst/>
              </a:rPr>
              <a:t> </a:t>
            </a:r>
            <a:endParaRPr lang="en-US" dirty="0"/>
          </a:p>
        </p:txBody>
      </p:sp>
      <p:pic>
        <p:nvPicPr>
          <p:cNvPr id="4" name="Picture 3">
            <a:extLst>
              <a:ext uri="{FF2B5EF4-FFF2-40B4-BE49-F238E27FC236}">
                <a16:creationId xmlns:a16="http://schemas.microsoft.com/office/drawing/2014/main" id="{C811165E-8E21-6842-A9C1-BC9672658BE6}"/>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l="50358" t="-10400" b="-1"/>
          <a:stretch/>
        </p:blipFill>
        <p:spPr>
          <a:xfrm>
            <a:off x="2875053" y="6179317"/>
            <a:ext cx="1098628" cy="351679"/>
          </a:xfrm>
          <a:prstGeom prst="rect">
            <a:avLst/>
          </a:prstGeom>
        </p:spPr>
      </p:pic>
      <p:pic>
        <p:nvPicPr>
          <p:cNvPr id="5" name="Picture 2">
            <a:extLst>
              <a:ext uri="{FF2B5EF4-FFF2-40B4-BE49-F238E27FC236}">
                <a16:creationId xmlns:a16="http://schemas.microsoft.com/office/drawing/2014/main" id="{0079070A-119A-1544-AD09-4CFE868C50D3}"/>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768498" y="6211820"/>
            <a:ext cx="1098627" cy="31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46071D2E-269E-EA42-A0EF-88E297882EE7}"/>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l="50358" t="-10400" b="-1"/>
          <a:stretch/>
        </p:blipFill>
        <p:spPr>
          <a:xfrm>
            <a:off x="5088164" y="6179317"/>
            <a:ext cx="1098628" cy="351679"/>
          </a:xfrm>
          <a:prstGeom prst="rect">
            <a:avLst/>
          </a:prstGeom>
        </p:spPr>
      </p:pic>
      <p:pic>
        <p:nvPicPr>
          <p:cNvPr id="7" name="Picture 2">
            <a:extLst>
              <a:ext uri="{FF2B5EF4-FFF2-40B4-BE49-F238E27FC236}">
                <a16:creationId xmlns:a16="http://schemas.microsoft.com/office/drawing/2014/main" id="{35BFDFA0-9881-5741-89A5-760D2BD5FE8E}"/>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981609" y="6211820"/>
            <a:ext cx="1098627" cy="31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881030E5-00F9-FB43-BA53-0AB87F3E0295}"/>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l="50358" t="-10400" b="-1"/>
          <a:stretch/>
        </p:blipFill>
        <p:spPr>
          <a:xfrm>
            <a:off x="7301274" y="6177270"/>
            <a:ext cx="1098628" cy="351679"/>
          </a:xfrm>
          <a:prstGeom prst="rect">
            <a:avLst/>
          </a:prstGeom>
        </p:spPr>
      </p:pic>
      <p:pic>
        <p:nvPicPr>
          <p:cNvPr id="9" name="Picture 2">
            <a:extLst>
              <a:ext uri="{FF2B5EF4-FFF2-40B4-BE49-F238E27FC236}">
                <a16:creationId xmlns:a16="http://schemas.microsoft.com/office/drawing/2014/main" id="{141CC697-0494-F046-90D2-8BD19EBBC980}"/>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194719" y="6209773"/>
            <a:ext cx="1098627" cy="31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3E13FF64-5017-3846-A25F-6C79A5076477}"/>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l="50358" t="-10400" b="-1"/>
          <a:stretch/>
        </p:blipFill>
        <p:spPr>
          <a:xfrm>
            <a:off x="9514385" y="6177270"/>
            <a:ext cx="1098628" cy="351679"/>
          </a:xfrm>
          <a:prstGeom prst="rect">
            <a:avLst/>
          </a:prstGeom>
        </p:spPr>
      </p:pic>
      <p:pic>
        <p:nvPicPr>
          <p:cNvPr id="11" name="Picture 2">
            <a:extLst>
              <a:ext uri="{FF2B5EF4-FFF2-40B4-BE49-F238E27FC236}">
                <a16:creationId xmlns:a16="http://schemas.microsoft.com/office/drawing/2014/main" id="{949C971B-687C-B842-8654-8ABB5DA37CBE}"/>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407830" y="6209773"/>
            <a:ext cx="1098627" cy="31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897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tanfordPresleyBubble" panose="02000603000000000000" pitchFamily="2" charset="0"/>
          <a:ea typeface="StanfordPresleyBubble" panose="02000603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tanfordPresley" panose="02000303000000000000" pitchFamily="2" charset="0"/>
          <a:ea typeface="StanfordPresley" panose="02000303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tanfordPresley" panose="02000303000000000000" pitchFamily="2" charset="0"/>
          <a:ea typeface="StanfordPresley" panose="02000303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tanfordPresley" panose="02000303000000000000" pitchFamily="2" charset="0"/>
          <a:ea typeface="StanfordPresley" panose="02000303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tanfordPresley" panose="02000303000000000000" pitchFamily="2" charset="0"/>
          <a:ea typeface="StanfordPresley" panose="02000303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tanfordPresley" panose="02000303000000000000" pitchFamily="2" charset="0"/>
          <a:ea typeface="StanfordPresley" panose="02000303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Cut-out symbol of transgender">
            <a:extLst>
              <a:ext uri="{FF2B5EF4-FFF2-40B4-BE49-F238E27FC236}">
                <a16:creationId xmlns:a16="http://schemas.microsoft.com/office/drawing/2014/main" id="{035AEF5A-F685-2459-ACB7-7BC60129BAAD}"/>
              </a:ext>
            </a:extLst>
          </p:cNvPr>
          <p:cNvPicPr>
            <a:picLocks noChangeAspect="1"/>
          </p:cNvPicPr>
          <p:nvPr/>
        </p:nvPicPr>
        <p:blipFill rotWithShape="1">
          <a:blip r:embed="rId2">
            <a:alphaModFix amt="50000"/>
          </a:blip>
          <a:srcRect t="10283" b="5447"/>
          <a:stretch/>
        </p:blipFill>
        <p:spPr>
          <a:xfrm>
            <a:off x="20" y="1"/>
            <a:ext cx="12191980" cy="6857999"/>
          </a:xfrm>
          <a:prstGeom prst="rect">
            <a:avLst/>
          </a:prstGeom>
        </p:spPr>
      </p:pic>
      <p:sp>
        <p:nvSpPr>
          <p:cNvPr id="2" name="Title 1"/>
          <p:cNvSpPr>
            <a:spLocks noGrp="1"/>
          </p:cNvSpPr>
          <p:nvPr>
            <p:ph type="ctrTitle" idx="4294967295"/>
          </p:nvPr>
        </p:nvSpPr>
        <p:spPr>
          <a:xfrm>
            <a:off x="1639410" y="2436258"/>
            <a:ext cx="9144000" cy="2900518"/>
          </a:xfrm>
          <a:prstGeom prst="rect">
            <a:avLst/>
          </a:prstGeom>
        </p:spPr>
        <p:txBody>
          <a:bodyPr vert="horz" lIns="91440" tIns="45720" rIns="91440" bIns="45720" rtlCol="0" anchor="b">
            <a:normAutofit/>
          </a:bodyPr>
          <a:lstStyle/>
          <a:p>
            <a:pPr algn="ctr"/>
            <a:r>
              <a:rPr lang="en-US" sz="6000" dirty="0">
                <a:solidFill>
                  <a:srgbClr val="FFFFFF"/>
                </a:solidFill>
                <a:latin typeface="+mj-lt"/>
                <a:ea typeface="+mj-ea"/>
              </a:rPr>
              <a:t>Positive Relationships</a:t>
            </a:r>
          </a:p>
        </p:txBody>
      </p:sp>
      <p:sp>
        <p:nvSpPr>
          <p:cNvPr id="3" name="Subtitle 2"/>
          <p:cNvSpPr>
            <a:spLocks noGrp="1"/>
          </p:cNvSpPr>
          <p:nvPr>
            <p:ph type="subTitle" idx="4294967295"/>
          </p:nvPr>
        </p:nvSpPr>
        <p:spPr>
          <a:xfrm>
            <a:off x="1524000" y="4159404"/>
            <a:ext cx="9144000" cy="1098395"/>
          </a:xfrm>
          <a:prstGeom prst="rect">
            <a:avLst/>
          </a:prstGeom>
        </p:spPr>
        <p:txBody>
          <a:bodyPr vert="horz" lIns="91440" tIns="45720" rIns="91440" bIns="45720" rtlCol="0">
            <a:normAutofit/>
          </a:bodyPr>
          <a:lstStyle/>
          <a:p>
            <a:pPr marL="0" indent="0" algn="ctr">
              <a:buNone/>
            </a:pPr>
            <a:r>
              <a:rPr lang="en-US" sz="2400" dirty="0">
                <a:solidFill>
                  <a:srgbClr val="FFFFFF"/>
                </a:solidFill>
                <a:latin typeface="+mn-lt"/>
                <a:ea typeface="+mn-ea"/>
              </a:rPr>
              <a:t>Advice for Young People:</a:t>
            </a:r>
          </a:p>
        </p:txBody>
      </p:sp>
    </p:spTree>
    <p:extLst>
      <p:ext uri="{BB962C8B-B14F-4D97-AF65-F5344CB8AC3E}">
        <p14:creationId xmlns:p14="http://schemas.microsoft.com/office/powerpoint/2010/main" val="28876291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222975-071D-C741-B7B1-85CBD0AB96B4}"/>
              </a:ext>
            </a:extLst>
          </p:cNvPr>
          <p:cNvSpPr>
            <a:spLocks noGrp="1"/>
          </p:cNvSpPr>
          <p:nvPr>
            <p:ph type="title"/>
          </p:nvPr>
        </p:nvSpPr>
        <p:spPr/>
        <p:txBody>
          <a:bodyPr/>
          <a:lstStyle/>
          <a:p>
            <a:r>
              <a:rPr lang="en-US" dirty="0"/>
              <a:t>Know the Law</a:t>
            </a:r>
          </a:p>
        </p:txBody>
      </p:sp>
      <p:pic>
        <p:nvPicPr>
          <p:cNvPr id="4" name="Picture 3">
            <a:extLst>
              <a:ext uri="{FF2B5EF4-FFF2-40B4-BE49-F238E27FC236}">
                <a16:creationId xmlns:a16="http://schemas.microsoft.com/office/drawing/2014/main" id="{AAACA347-C8CD-4558-AAA4-62C8B498C140}"/>
              </a:ext>
            </a:extLst>
          </p:cNvPr>
          <p:cNvPicPr>
            <a:picLocks noChangeAspect="1"/>
          </p:cNvPicPr>
          <p:nvPr/>
        </p:nvPicPr>
        <p:blipFill>
          <a:blip r:embed="rId3"/>
          <a:stretch>
            <a:fillRect/>
          </a:stretch>
        </p:blipFill>
        <p:spPr>
          <a:xfrm>
            <a:off x="1088895" y="1268077"/>
            <a:ext cx="4184071" cy="1995628"/>
          </a:xfrm>
          <a:prstGeom prst="rect">
            <a:avLst/>
          </a:prstGeom>
        </p:spPr>
      </p:pic>
      <p:pic>
        <p:nvPicPr>
          <p:cNvPr id="7" name="Picture 6">
            <a:extLst>
              <a:ext uri="{FF2B5EF4-FFF2-40B4-BE49-F238E27FC236}">
                <a16:creationId xmlns:a16="http://schemas.microsoft.com/office/drawing/2014/main" id="{2EF55185-AC8C-46F4-A1A6-7935EB900B7E}"/>
              </a:ext>
            </a:extLst>
          </p:cNvPr>
          <p:cNvPicPr>
            <a:picLocks noChangeAspect="1"/>
          </p:cNvPicPr>
          <p:nvPr/>
        </p:nvPicPr>
        <p:blipFill>
          <a:blip r:embed="rId4"/>
          <a:stretch>
            <a:fillRect/>
          </a:stretch>
        </p:blipFill>
        <p:spPr>
          <a:xfrm>
            <a:off x="6807516" y="506343"/>
            <a:ext cx="4010539" cy="3496367"/>
          </a:xfrm>
          <a:prstGeom prst="rect">
            <a:avLst/>
          </a:prstGeom>
        </p:spPr>
      </p:pic>
      <p:pic>
        <p:nvPicPr>
          <p:cNvPr id="9" name="Picture 8">
            <a:extLst>
              <a:ext uri="{FF2B5EF4-FFF2-40B4-BE49-F238E27FC236}">
                <a16:creationId xmlns:a16="http://schemas.microsoft.com/office/drawing/2014/main" id="{92A65BF4-E9BE-4B39-BD48-6B128AD81DF6}"/>
              </a:ext>
            </a:extLst>
          </p:cNvPr>
          <p:cNvPicPr>
            <a:picLocks noChangeAspect="1"/>
          </p:cNvPicPr>
          <p:nvPr/>
        </p:nvPicPr>
        <p:blipFill>
          <a:blip r:embed="rId5"/>
          <a:stretch>
            <a:fillRect/>
          </a:stretch>
        </p:blipFill>
        <p:spPr>
          <a:xfrm>
            <a:off x="2317359" y="3429000"/>
            <a:ext cx="2620401" cy="2799880"/>
          </a:xfrm>
          <a:prstGeom prst="rect">
            <a:avLst/>
          </a:prstGeom>
        </p:spPr>
      </p:pic>
      <p:pic>
        <p:nvPicPr>
          <p:cNvPr id="12" name="Picture 11">
            <a:extLst>
              <a:ext uri="{FF2B5EF4-FFF2-40B4-BE49-F238E27FC236}">
                <a16:creationId xmlns:a16="http://schemas.microsoft.com/office/drawing/2014/main" id="{278EB175-F46C-45E5-86E3-6672956FCA71}"/>
              </a:ext>
            </a:extLst>
          </p:cNvPr>
          <p:cNvPicPr>
            <a:picLocks noChangeAspect="1"/>
          </p:cNvPicPr>
          <p:nvPr/>
        </p:nvPicPr>
        <p:blipFill>
          <a:blip r:embed="rId6"/>
          <a:stretch>
            <a:fillRect/>
          </a:stretch>
        </p:blipFill>
        <p:spPr>
          <a:xfrm>
            <a:off x="6526163" y="4261046"/>
            <a:ext cx="4184071" cy="1515968"/>
          </a:xfrm>
          <a:prstGeom prst="rect">
            <a:avLst/>
          </a:prstGeom>
        </p:spPr>
      </p:pic>
    </p:spTree>
    <p:extLst>
      <p:ext uri="{BB962C8B-B14F-4D97-AF65-F5344CB8AC3E}">
        <p14:creationId xmlns:p14="http://schemas.microsoft.com/office/powerpoint/2010/main" val="3782463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9D139-0096-B9F4-D0AD-34C4BF2C0079}"/>
              </a:ext>
            </a:extLst>
          </p:cNvPr>
          <p:cNvSpPr>
            <a:spLocks noGrp="1"/>
          </p:cNvSpPr>
          <p:nvPr>
            <p:ph type="title"/>
          </p:nvPr>
        </p:nvSpPr>
        <p:spPr/>
        <p:txBody>
          <a:bodyPr/>
          <a:lstStyle/>
          <a:p>
            <a:pPr algn="ctr"/>
            <a:r>
              <a:rPr lang="en-GB" dirty="0"/>
              <a:t>October is Domestic Violence Awareness Month</a:t>
            </a:r>
          </a:p>
        </p:txBody>
      </p:sp>
      <p:sp>
        <p:nvSpPr>
          <p:cNvPr id="3" name="Content Placeholder 2">
            <a:extLst>
              <a:ext uri="{FF2B5EF4-FFF2-40B4-BE49-F238E27FC236}">
                <a16:creationId xmlns:a16="http://schemas.microsoft.com/office/drawing/2014/main" id="{02EF5127-9693-5F0C-E67E-40555733506F}"/>
              </a:ext>
            </a:extLst>
          </p:cNvPr>
          <p:cNvSpPr>
            <a:spLocks noGrp="1"/>
          </p:cNvSpPr>
          <p:nvPr>
            <p:ph idx="1"/>
          </p:nvPr>
        </p:nvSpPr>
        <p:spPr>
          <a:xfrm>
            <a:off x="838200" y="1825625"/>
            <a:ext cx="8030592" cy="4351338"/>
          </a:xfrm>
        </p:spPr>
        <p:txBody>
          <a:bodyPr/>
          <a:lstStyle/>
          <a:p>
            <a:pPr algn="l"/>
            <a:r>
              <a:rPr lang="en-GB" b="0" i="0" dirty="0">
                <a:solidFill>
                  <a:srgbClr val="455A64"/>
                </a:solidFill>
                <a:effectLst/>
                <a:latin typeface="Fredoka"/>
              </a:rPr>
              <a:t>Domestic Violence Awareness Month is designed to unite women and men all across the world who have been victims of domestic violence. It is important to recognise that domestic violence impacts millions of people, and it’s not only women who are victims; many men suffer domestic violence as well.</a:t>
            </a:r>
          </a:p>
          <a:p>
            <a:pPr algn="l"/>
            <a:r>
              <a:rPr lang="en-GB" b="0" i="0" dirty="0">
                <a:solidFill>
                  <a:srgbClr val="455A64"/>
                </a:solidFill>
                <a:effectLst/>
                <a:latin typeface="Fredoka"/>
              </a:rPr>
              <a:t>It is a problem across every status, culture, religion, and race. There are many different forms of domestic violence as well, which is why raising awareness is so critical. </a:t>
            </a:r>
          </a:p>
          <a:p>
            <a:endParaRPr lang="en-GB" dirty="0"/>
          </a:p>
        </p:txBody>
      </p:sp>
      <p:pic>
        <p:nvPicPr>
          <p:cNvPr id="1026" name="Picture 2" descr="LSCPA - Domestic Violence">
            <a:extLst>
              <a:ext uri="{FF2B5EF4-FFF2-40B4-BE49-F238E27FC236}">
                <a16:creationId xmlns:a16="http://schemas.microsoft.com/office/drawing/2014/main" id="{2BF1B0CA-1256-0E99-0B06-4C18F5AE8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489" y="1027906"/>
            <a:ext cx="2857500" cy="479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463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222975-071D-C741-B7B1-85CBD0AB96B4}"/>
              </a:ext>
            </a:extLst>
          </p:cNvPr>
          <p:cNvSpPr>
            <a:spLocks noGrp="1"/>
          </p:cNvSpPr>
          <p:nvPr>
            <p:ph type="title"/>
          </p:nvPr>
        </p:nvSpPr>
        <p:spPr/>
        <p:txBody>
          <a:bodyPr/>
          <a:lstStyle/>
          <a:p>
            <a:r>
              <a:rPr lang="en-US" dirty="0"/>
              <a:t>Positive Relationships</a:t>
            </a:r>
          </a:p>
        </p:txBody>
      </p:sp>
      <p:sp>
        <p:nvSpPr>
          <p:cNvPr id="3" name="TextBox 2">
            <a:extLst>
              <a:ext uri="{FF2B5EF4-FFF2-40B4-BE49-F238E27FC236}">
                <a16:creationId xmlns:a16="http://schemas.microsoft.com/office/drawing/2014/main" id="{1CDFFCB6-7E66-427E-A0F5-E834BC7BE1E9}"/>
              </a:ext>
            </a:extLst>
          </p:cNvPr>
          <p:cNvSpPr txBox="1"/>
          <p:nvPr/>
        </p:nvSpPr>
        <p:spPr>
          <a:xfrm>
            <a:off x="838200" y="1874728"/>
            <a:ext cx="9881382" cy="3970318"/>
          </a:xfrm>
          <a:prstGeom prst="rect">
            <a:avLst/>
          </a:prstGeom>
          <a:noFill/>
        </p:spPr>
        <p:txBody>
          <a:bodyPr wrap="square" rtlCol="0">
            <a:spAutoFit/>
          </a:bodyPr>
          <a:lstStyle/>
          <a:p>
            <a:pPr algn="just"/>
            <a:r>
              <a:rPr lang="en-GB" sz="2800" dirty="0">
                <a:latin typeface="Patrick Hand" panose="020B0604020202020204" charset="0"/>
              </a:rPr>
              <a:t>Everyone deserves to have a positive relationship with the people around us.  This includes friends, teachers, parents and partners. </a:t>
            </a:r>
          </a:p>
          <a:p>
            <a:pPr algn="just"/>
            <a:endParaRPr lang="en-GB" sz="2800" dirty="0">
              <a:latin typeface="Patrick Hand" panose="020B0604020202020204" charset="0"/>
            </a:endParaRPr>
          </a:p>
          <a:p>
            <a:pPr algn="just"/>
            <a:r>
              <a:rPr lang="en-GB" sz="2800" dirty="0">
                <a:latin typeface="Patrick Hand" panose="020B0604020202020204" charset="0"/>
              </a:rPr>
              <a:t>However, sometimes there will be people in your life who seem to be there to support you, but actually their support is negative and not a positive effective on your life. It is important to recognise these people as soon as possible. You may also see or hear things , involving other people in your life, that does not have a positive effect on your life.  Its important to recognise these as well.</a:t>
            </a:r>
          </a:p>
        </p:txBody>
      </p:sp>
    </p:spTree>
    <p:extLst>
      <p:ext uri="{BB962C8B-B14F-4D97-AF65-F5344CB8AC3E}">
        <p14:creationId xmlns:p14="http://schemas.microsoft.com/office/powerpoint/2010/main" val="2860666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222975-071D-C741-B7B1-85CBD0AB96B4}"/>
              </a:ext>
            </a:extLst>
          </p:cNvPr>
          <p:cNvSpPr>
            <a:spLocks noGrp="1"/>
          </p:cNvSpPr>
          <p:nvPr>
            <p:ph type="title"/>
          </p:nvPr>
        </p:nvSpPr>
        <p:spPr/>
        <p:txBody>
          <a:bodyPr/>
          <a:lstStyle/>
          <a:p>
            <a:r>
              <a:rPr lang="en-US" dirty="0"/>
              <a:t>Relationships</a:t>
            </a:r>
          </a:p>
        </p:txBody>
      </p:sp>
      <p:pic>
        <p:nvPicPr>
          <p:cNvPr id="2" name="Picture 2">
            <a:extLst>
              <a:ext uri="{FF2B5EF4-FFF2-40B4-BE49-F238E27FC236}">
                <a16:creationId xmlns:a16="http://schemas.microsoft.com/office/drawing/2014/main" id="{605AED49-00EA-4195-885D-90DDEEB76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715" y="1075312"/>
            <a:ext cx="7368872" cy="5003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5764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222975-071D-C741-B7B1-85CBD0AB96B4}"/>
              </a:ext>
            </a:extLst>
          </p:cNvPr>
          <p:cNvSpPr>
            <a:spLocks noGrp="1"/>
          </p:cNvSpPr>
          <p:nvPr>
            <p:ph type="title"/>
          </p:nvPr>
        </p:nvSpPr>
        <p:spPr/>
        <p:txBody>
          <a:bodyPr/>
          <a:lstStyle/>
          <a:p>
            <a:r>
              <a:rPr lang="en-US" dirty="0"/>
              <a:t>Relationships</a:t>
            </a:r>
          </a:p>
        </p:txBody>
      </p:sp>
      <p:pic>
        <p:nvPicPr>
          <p:cNvPr id="3" name="Picture 2">
            <a:extLst>
              <a:ext uri="{FF2B5EF4-FFF2-40B4-BE49-F238E27FC236}">
                <a16:creationId xmlns:a16="http://schemas.microsoft.com/office/drawing/2014/main" id="{D257ADF7-F37A-4330-8133-F827AD3A0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500" y="1071316"/>
            <a:ext cx="9894212" cy="2614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B0CE4E34-7AFA-4D3B-90B9-AB6E538F5D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4734" y="4391927"/>
            <a:ext cx="3159572" cy="1685105"/>
          </a:xfrm>
          <a:prstGeom prst="rect">
            <a:avLst/>
          </a:prstGeom>
        </p:spPr>
      </p:pic>
      <p:sp>
        <p:nvSpPr>
          <p:cNvPr id="8" name="TextBox 7">
            <a:extLst>
              <a:ext uri="{FF2B5EF4-FFF2-40B4-BE49-F238E27FC236}">
                <a16:creationId xmlns:a16="http://schemas.microsoft.com/office/drawing/2014/main" id="{8EE7BD0E-6566-4DF4-B7A5-43C1E3011B10}"/>
              </a:ext>
            </a:extLst>
          </p:cNvPr>
          <p:cNvSpPr txBox="1"/>
          <p:nvPr/>
        </p:nvSpPr>
        <p:spPr>
          <a:xfrm>
            <a:off x="2180493" y="4130317"/>
            <a:ext cx="5485797" cy="523220"/>
          </a:xfrm>
          <a:prstGeom prst="rect">
            <a:avLst/>
          </a:prstGeom>
          <a:noFill/>
        </p:spPr>
        <p:txBody>
          <a:bodyPr wrap="none" rtlCol="0">
            <a:spAutoFit/>
          </a:bodyPr>
          <a:lstStyle/>
          <a:p>
            <a:r>
              <a:rPr lang="en-GB" sz="2800" dirty="0">
                <a:latin typeface="Patrick Hand" panose="020B0604020202020204" charset="0"/>
              </a:rPr>
              <a:t>What would you do if your were Kim-Lee? </a:t>
            </a:r>
          </a:p>
        </p:txBody>
      </p:sp>
    </p:spTree>
    <p:extLst>
      <p:ext uri="{BB962C8B-B14F-4D97-AF65-F5344CB8AC3E}">
        <p14:creationId xmlns:p14="http://schemas.microsoft.com/office/powerpoint/2010/main" val="3585773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222975-071D-C741-B7B1-85CBD0AB96B4}"/>
              </a:ext>
            </a:extLst>
          </p:cNvPr>
          <p:cNvSpPr>
            <a:spLocks noGrp="1"/>
          </p:cNvSpPr>
          <p:nvPr>
            <p:ph type="title"/>
          </p:nvPr>
        </p:nvSpPr>
        <p:spPr/>
        <p:txBody>
          <a:bodyPr/>
          <a:lstStyle/>
          <a:p>
            <a:r>
              <a:rPr lang="en-US" dirty="0"/>
              <a:t>What does abuse look like? </a:t>
            </a:r>
          </a:p>
        </p:txBody>
      </p:sp>
      <p:pic>
        <p:nvPicPr>
          <p:cNvPr id="2" name="abuse">
            <a:hlinkClick r:id="" action="ppaction://media"/>
            <a:extLst>
              <a:ext uri="{FF2B5EF4-FFF2-40B4-BE49-F238E27FC236}">
                <a16:creationId xmlns:a16="http://schemas.microsoft.com/office/drawing/2014/main" id="{2C35E97A-6C28-43C9-AD07-3E4570F985A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164861" y="1106072"/>
            <a:ext cx="7862277" cy="4422531"/>
          </a:xfrm>
          <a:prstGeom prst="rect">
            <a:avLst/>
          </a:prstGeom>
        </p:spPr>
      </p:pic>
    </p:spTree>
    <p:extLst>
      <p:ext uri="{BB962C8B-B14F-4D97-AF65-F5344CB8AC3E}">
        <p14:creationId xmlns:p14="http://schemas.microsoft.com/office/powerpoint/2010/main" val="218031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4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222975-071D-C741-B7B1-85CBD0AB96B4}"/>
              </a:ext>
            </a:extLst>
          </p:cNvPr>
          <p:cNvSpPr>
            <a:spLocks noGrp="1"/>
          </p:cNvSpPr>
          <p:nvPr>
            <p:ph type="title"/>
          </p:nvPr>
        </p:nvSpPr>
        <p:spPr/>
        <p:txBody>
          <a:bodyPr/>
          <a:lstStyle/>
          <a:p>
            <a:r>
              <a:rPr lang="en-US" dirty="0"/>
              <a:t>Technology</a:t>
            </a:r>
          </a:p>
        </p:txBody>
      </p:sp>
      <p:sp>
        <p:nvSpPr>
          <p:cNvPr id="3" name="Rectangle 2">
            <a:extLst>
              <a:ext uri="{FF2B5EF4-FFF2-40B4-BE49-F238E27FC236}">
                <a16:creationId xmlns:a16="http://schemas.microsoft.com/office/drawing/2014/main" id="{2DF499EC-AE24-4CE8-83C0-7115A0809507}"/>
              </a:ext>
            </a:extLst>
          </p:cNvPr>
          <p:cNvSpPr/>
          <p:nvPr/>
        </p:nvSpPr>
        <p:spPr>
          <a:xfrm>
            <a:off x="391551" y="1282614"/>
            <a:ext cx="11408898" cy="4893647"/>
          </a:xfrm>
          <a:prstGeom prst="rect">
            <a:avLst/>
          </a:prstGeom>
        </p:spPr>
        <p:txBody>
          <a:bodyPr wrap="square">
            <a:spAutoFit/>
          </a:bodyPr>
          <a:lstStyle/>
          <a:p>
            <a:pPr algn="just"/>
            <a:r>
              <a:rPr lang="en-GB" sz="2600" b="1" dirty="0">
                <a:latin typeface="Patrick Hand" panose="020B0604020202020204" charset="0"/>
              </a:rPr>
              <a:t>Texting</a:t>
            </a:r>
          </a:p>
          <a:p>
            <a:pPr algn="just"/>
            <a:r>
              <a:rPr lang="en-GB" sz="2600" dirty="0">
                <a:latin typeface="Patrick Hand" panose="020B0604020202020204" charset="0"/>
              </a:rPr>
              <a:t>Texting too much might be a warning sign of unhealthy behaviours - it might be nice to keep in touch throughout the day, but constant contact can be a sign of controlling behaviour, especially if text messages are being used to monitor who you’re with and where you’re going. Set some healthy boundaries with your friends about texting!</a:t>
            </a:r>
          </a:p>
          <a:p>
            <a:pPr algn="just"/>
            <a:endParaRPr lang="en-GB" sz="2600" b="1" dirty="0">
              <a:latin typeface="Patrick Hand" panose="020B0604020202020204" charset="0"/>
            </a:endParaRPr>
          </a:p>
          <a:p>
            <a:pPr algn="just"/>
            <a:r>
              <a:rPr lang="en-GB" sz="2600" b="1" dirty="0">
                <a:latin typeface="Patrick Hand" panose="020B0604020202020204" charset="0"/>
              </a:rPr>
              <a:t>Sexting</a:t>
            </a:r>
          </a:p>
          <a:p>
            <a:pPr algn="just"/>
            <a:r>
              <a:rPr lang="en-GB" sz="2600" dirty="0">
                <a:latin typeface="Patrick Hand" panose="020B0604020202020204" charset="0"/>
              </a:rPr>
              <a:t>If anyone is pressuring or forcing you to send inappropriate pictures or messages, or if they are breaking your trust by threatening to share your photos, screen shots or texts, these are abusive behaviours. It’s important to note that sexting can have legal consequences - any nude photos or videos of someone younger than 18 could be considered child pornography, which is illegal to own or distribute.</a:t>
            </a:r>
          </a:p>
        </p:txBody>
      </p:sp>
      <p:pic>
        <p:nvPicPr>
          <p:cNvPr id="5" name="Picture 4">
            <a:extLst>
              <a:ext uri="{FF2B5EF4-FFF2-40B4-BE49-F238E27FC236}">
                <a16:creationId xmlns:a16="http://schemas.microsoft.com/office/drawing/2014/main" id="{4459D860-EB23-429A-97D8-9E70068EBC49}"/>
              </a:ext>
            </a:extLst>
          </p:cNvPr>
          <p:cNvPicPr>
            <a:picLocks noChangeAspect="1"/>
          </p:cNvPicPr>
          <p:nvPr/>
        </p:nvPicPr>
        <p:blipFill rotWithShape="1">
          <a:blip r:embed="rId3">
            <a:extLst>
              <a:ext uri="{28A0092B-C50C-407E-A947-70E740481C1C}">
                <a14:useLocalDpi xmlns:a14="http://schemas.microsoft.com/office/drawing/2010/main" val="0"/>
              </a:ext>
            </a:extLst>
          </a:blip>
          <a:srcRect l="4218" r="5856" b="15412"/>
          <a:stretch/>
        </p:blipFill>
        <p:spPr>
          <a:xfrm>
            <a:off x="10057813" y="365125"/>
            <a:ext cx="1519311" cy="1169824"/>
          </a:xfrm>
          <a:prstGeom prst="rect">
            <a:avLst/>
          </a:prstGeom>
        </p:spPr>
      </p:pic>
    </p:spTree>
    <p:extLst>
      <p:ext uri="{BB962C8B-B14F-4D97-AF65-F5344CB8AC3E}">
        <p14:creationId xmlns:p14="http://schemas.microsoft.com/office/powerpoint/2010/main" val="3714449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222975-071D-C741-B7B1-85CBD0AB96B4}"/>
              </a:ext>
            </a:extLst>
          </p:cNvPr>
          <p:cNvSpPr>
            <a:spLocks noGrp="1"/>
          </p:cNvSpPr>
          <p:nvPr>
            <p:ph type="title"/>
          </p:nvPr>
        </p:nvSpPr>
        <p:spPr/>
        <p:txBody>
          <a:bodyPr/>
          <a:lstStyle/>
          <a:p>
            <a:r>
              <a:rPr lang="en-US" dirty="0"/>
              <a:t>Technology</a:t>
            </a:r>
          </a:p>
        </p:txBody>
      </p:sp>
      <p:pic>
        <p:nvPicPr>
          <p:cNvPr id="5" name="Picture 4">
            <a:extLst>
              <a:ext uri="{FF2B5EF4-FFF2-40B4-BE49-F238E27FC236}">
                <a16:creationId xmlns:a16="http://schemas.microsoft.com/office/drawing/2014/main" id="{4459D860-EB23-429A-97D8-9E70068EBC49}"/>
              </a:ext>
            </a:extLst>
          </p:cNvPr>
          <p:cNvPicPr>
            <a:picLocks noChangeAspect="1"/>
          </p:cNvPicPr>
          <p:nvPr/>
        </p:nvPicPr>
        <p:blipFill rotWithShape="1">
          <a:blip r:embed="rId3">
            <a:extLst>
              <a:ext uri="{28A0092B-C50C-407E-A947-70E740481C1C}">
                <a14:useLocalDpi xmlns:a14="http://schemas.microsoft.com/office/drawing/2010/main" val="0"/>
              </a:ext>
            </a:extLst>
          </a:blip>
          <a:srcRect l="4218" r="5856" b="15412"/>
          <a:stretch/>
        </p:blipFill>
        <p:spPr>
          <a:xfrm>
            <a:off x="10057813" y="365125"/>
            <a:ext cx="1519311" cy="1169824"/>
          </a:xfrm>
          <a:prstGeom prst="rect">
            <a:avLst/>
          </a:prstGeom>
        </p:spPr>
      </p:pic>
      <p:sp>
        <p:nvSpPr>
          <p:cNvPr id="9" name="Rectangle 8">
            <a:extLst>
              <a:ext uri="{FF2B5EF4-FFF2-40B4-BE49-F238E27FC236}">
                <a16:creationId xmlns:a16="http://schemas.microsoft.com/office/drawing/2014/main" id="{DBB13D46-84FE-479E-938F-64468A6AB575}"/>
              </a:ext>
            </a:extLst>
          </p:cNvPr>
          <p:cNvSpPr/>
          <p:nvPr/>
        </p:nvSpPr>
        <p:spPr>
          <a:xfrm>
            <a:off x="539552" y="1228578"/>
            <a:ext cx="10814248" cy="1292662"/>
          </a:xfrm>
          <a:prstGeom prst="rect">
            <a:avLst/>
          </a:prstGeom>
        </p:spPr>
        <p:txBody>
          <a:bodyPr wrap="square">
            <a:spAutoFit/>
          </a:bodyPr>
          <a:lstStyle/>
          <a:p>
            <a:r>
              <a:rPr lang="en-GB" sz="2600" b="1" dirty="0">
                <a:latin typeface="Patrick Hand" panose="020B0604020202020204" charset="0"/>
              </a:rPr>
              <a:t>Social Media</a:t>
            </a:r>
          </a:p>
          <a:p>
            <a:pPr algn="just"/>
            <a:r>
              <a:rPr lang="en-GB" sz="2600" dirty="0">
                <a:latin typeface="Patrick Hand" panose="020B0604020202020204" charset="0"/>
              </a:rPr>
              <a:t>Staying healthy on social media is important, too! You have a right to not experience harassment or digital abuse while online or on your social networking platforms</a:t>
            </a:r>
          </a:p>
        </p:txBody>
      </p:sp>
      <p:sp>
        <p:nvSpPr>
          <p:cNvPr id="11" name="Rectangle 10">
            <a:extLst>
              <a:ext uri="{FF2B5EF4-FFF2-40B4-BE49-F238E27FC236}">
                <a16:creationId xmlns:a16="http://schemas.microsoft.com/office/drawing/2014/main" id="{30A989F5-A9F1-4E34-9BDD-5178F5D40FDB}"/>
              </a:ext>
            </a:extLst>
          </p:cNvPr>
          <p:cNvSpPr/>
          <p:nvPr/>
        </p:nvSpPr>
        <p:spPr>
          <a:xfrm>
            <a:off x="423085" y="2736438"/>
            <a:ext cx="11768915" cy="3908762"/>
          </a:xfrm>
          <a:prstGeom prst="rect">
            <a:avLst/>
          </a:prstGeom>
        </p:spPr>
        <p:txBody>
          <a:bodyPr wrap="square">
            <a:spAutoFit/>
          </a:bodyPr>
          <a:lstStyle/>
          <a:p>
            <a:r>
              <a:rPr lang="en-GB" sz="2400" b="1" dirty="0">
                <a:latin typeface="Patrick Hand" panose="020B0604020202020204" charset="0"/>
              </a:rPr>
              <a:t>TIPS :</a:t>
            </a:r>
          </a:p>
          <a:p>
            <a:r>
              <a:rPr lang="en-GB" sz="2400" dirty="0">
                <a:latin typeface="Patrick Hand" panose="020B0604020202020204" charset="0"/>
              </a:rPr>
              <a:t>• Set healthy boundaries with people around you for texting; respect your each others boundaries.</a:t>
            </a:r>
          </a:p>
          <a:p>
            <a:r>
              <a:rPr lang="en-GB" sz="2400" dirty="0">
                <a:latin typeface="Patrick Hand" panose="020B0604020202020204" charset="0"/>
              </a:rPr>
              <a:t>• Discuss boundaries and limits with your friends for social media - if you’re not comfortable being tagged in something, speak up.</a:t>
            </a:r>
          </a:p>
          <a:p>
            <a:r>
              <a:rPr lang="en-GB" sz="2400" dirty="0">
                <a:latin typeface="Patrick Hand" panose="020B0604020202020204" charset="0"/>
              </a:rPr>
              <a:t>• It’s OK to turn off your phone. It’s OK for anyone to turn off their phone.</a:t>
            </a:r>
          </a:p>
          <a:p>
            <a:r>
              <a:rPr lang="en-GB" sz="2400" dirty="0">
                <a:latin typeface="Patrick Hand" panose="020B0604020202020204" charset="0"/>
              </a:rPr>
              <a:t>• It’s OK to keep your passwords private. It’s OK for your friends to keep passwords private.</a:t>
            </a:r>
          </a:p>
          <a:p>
            <a:r>
              <a:rPr lang="en-GB" sz="2400" dirty="0">
                <a:latin typeface="Patrick Hand" panose="020B0604020202020204" charset="0"/>
              </a:rPr>
              <a:t>• Avoid responding to hostile, harassing, abusive, or inappropriate texts or messages.  Tell someone.</a:t>
            </a:r>
          </a:p>
          <a:p>
            <a:r>
              <a:rPr lang="en-GB" sz="2400" dirty="0">
                <a:latin typeface="Patrick Hand" panose="020B0604020202020204" charset="0"/>
              </a:rPr>
              <a:t>• Only post things you want to share with the public.  Think about who might see things.</a:t>
            </a:r>
          </a:p>
          <a:p>
            <a:r>
              <a:rPr lang="en-GB" sz="2400" dirty="0">
                <a:latin typeface="Patrick Hand" panose="020B0604020202020204" charset="0"/>
              </a:rPr>
              <a:t>• Get consent from those involved before posting anything on social media..</a:t>
            </a:r>
          </a:p>
          <a:p>
            <a:endParaRPr lang="en-GB" sz="1600" b="1" dirty="0">
              <a:latin typeface="Century Gothic" panose="020B0502020202020204" pitchFamily="34" charset="0"/>
            </a:endParaRPr>
          </a:p>
          <a:p>
            <a:endParaRPr lang="en-GB" sz="1600" dirty="0">
              <a:latin typeface="Century Gothic" panose="020B0502020202020204" pitchFamily="34" charset="0"/>
            </a:endParaRPr>
          </a:p>
        </p:txBody>
      </p:sp>
    </p:spTree>
    <p:extLst>
      <p:ext uri="{BB962C8B-B14F-4D97-AF65-F5344CB8AC3E}">
        <p14:creationId xmlns:p14="http://schemas.microsoft.com/office/powerpoint/2010/main" val="3675129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61768-37F4-FF4E-D89C-E6E7F3124A32}"/>
              </a:ext>
            </a:extLst>
          </p:cNvPr>
          <p:cNvSpPr>
            <a:spLocks noGrp="1"/>
          </p:cNvSpPr>
          <p:nvPr>
            <p:ph type="title"/>
          </p:nvPr>
        </p:nvSpPr>
        <p:spPr/>
        <p:txBody>
          <a:bodyPr/>
          <a:lstStyle/>
          <a:p>
            <a:r>
              <a:rPr lang="en-GB" dirty="0"/>
              <a:t>Domestic Abuse</a:t>
            </a:r>
          </a:p>
        </p:txBody>
      </p:sp>
      <p:sp>
        <p:nvSpPr>
          <p:cNvPr id="3" name="Content Placeholder 2">
            <a:extLst>
              <a:ext uri="{FF2B5EF4-FFF2-40B4-BE49-F238E27FC236}">
                <a16:creationId xmlns:a16="http://schemas.microsoft.com/office/drawing/2014/main" id="{5FEF1B18-5B27-B544-F53A-AB514C180197}"/>
              </a:ext>
            </a:extLst>
          </p:cNvPr>
          <p:cNvSpPr>
            <a:spLocks noGrp="1"/>
          </p:cNvSpPr>
          <p:nvPr>
            <p:ph idx="1"/>
          </p:nvPr>
        </p:nvSpPr>
        <p:spPr/>
        <p:txBody>
          <a:bodyPr/>
          <a:lstStyle/>
          <a:p>
            <a:r>
              <a:rPr lang="en-GB" dirty="0"/>
              <a:t>Domestic abuse can happen anywhere, not just in the home.  </a:t>
            </a:r>
          </a:p>
          <a:p>
            <a:r>
              <a:rPr lang="en-GB" dirty="0"/>
              <a:t>It can be physical abuse, controlling behaviour or psychological abuse.</a:t>
            </a:r>
          </a:p>
          <a:p>
            <a:r>
              <a:rPr lang="en-GB" dirty="0"/>
              <a:t>1 in 4 women and 1 in 6 men report having being affected by domestic abuse within their lives.</a:t>
            </a:r>
          </a:p>
          <a:p>
            <a:r>
              <a:rPr lang="en-GB" dirty="0"/>
              <a:t>If you see or hear anything which makes you feel uncomfortable, scared or angry talk to someone about it – teachers, wellbeing team, LSA’s, therapists.</a:t>
            </a:r>
          </a:p>
          <a:p>
            <a:r>
              <a:rPr lang="en-GB" dirty="0"/>
              <a:t>If you are worried for a friend, a sibling, a parent or a family member talk to someone who will be able to help you.</a:t>
            </a:r>
          </a:p>
          <a:p>
            <a:endParaRPr lang="en-GB" dirty="0"/>
          </a:p>
          <a:p>
            <a:endParaRPr lang="en-GB" dirty="0"/>
          </a:p>
        </p:txBody>
      </p:sp>
      <p:pic>
        <p:nvPicPr>
          <p:cNvPr id="2050" name="Picture 2" descr="LSCPA - Domestic Violence">
            <a:extLst>
              <a:ext uri="{FF2B5EF4-FFF2-40B4-BE49-F238E27FC236}">
                <a16:creationId xmlns:a16="http://schemas.microsoft.com/office/drawing/2014/main" id="{784937CB-9392-0613-AA94-AE9EA24A63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7950" y="232571"/>
            <a:ext cx="1491240" cy="250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878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3FF4F4F-CF79-44E2-B865-4B4510874B62}">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12459</TotalTime>
  <Words>688</Words>
  <Application>Microsoft Office PowerPoint</Application>
  <PresentationFormat>Widescreen</PresentationFormat>
  <Paragraphs>48</Paragraphs>
  <Slides>10</Slides>
  <Notes>7</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StanfordPresleyBubble</vt:lpstr>
      <vt:lpstr>Fredoka</vt:lpstr>
      <vt:lpstr>Luckiest Guy</vt:lpstr>
      <vt:lpstr>Calibri</vt:lpstr>
      <vt:lpstr>Century Gothic</vt:lpstr>
      <vt:lpstr>StanfordPresley</vt:lpstr>
      <vt:lpstr>Patrick Hand</vt:lpstr>
      <vt:lpstr>Office Theme</vt:lpstr>
      <vt:lpstr>Positive Relationships</vt:lpstr>
      <vt:lpstr>October is Domestic Violence Awareness Month</vt:lpstr>
      <vt:lpstr>Positive Relationships</vt:lpstr>
      <vt:lpstr>Relationships</vt:lpstr>
      <vt:lpstr>Relationships</vt:lpstr>
      <vt:lpstr>What does abuse look like? </vt:lpstr>
      <vt:lpstr>Technology</vt:lpstr>
      <vt:lpstr>Technology</vt:lpstr>
      <vt:lpstr>Domestic Abuse</vt:lpstr>
      <vt:lpstr>Know the Law</vt:lpstr>
    </vt:vector>
  </TitlesOfParts>
  <Company>Holywell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Target Planning  and Team Building</dc:title>
  <dc:creator>Mary-Jane Jennings</dc:creator>
  <cp:lastModifiedBy>Rebecca Fletcher (Staff)</cp:lastModifiedBy>
  <cp:revision>70</cp:revision>
  <dcterms:created xsi:type="dcterms:W3CDTF">2020-08-07T11:06:42Z</dcterms:created>
  <dcterms:modified xsi:type="dcterms:W3CDTF">2025-09-19T09:46:37Z</dcterms:modified>
</cp:coreProperties>
</file>