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7" r:id="rId6"/>
    <p:sldId id="261" r:id="rId7"/>
    <p:sldId id="258" r:id="rId8"/>
    <p:sldId id="260" r:id="rId9"/>
    <p:sldId id="262" r:id="rId10"/>
    <p:sldId id="259" r:id="rId11"/>
    <p:sldId id="263" r:id="rId12"/>
    <p:sldId id="265" r:id="rId13"/>
    <p:sldId id="266"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75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0F6E6F-4737-4353-994B-CDE9AA600380}" v="149" dt="2025-09-19T09:57:38.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92048-B0B6-41B8-88E3-74441C5909D7}" type="datetimeFigureOut">
              <a:rPr lang="en-GB" smtClean="0"/>
              <a:t>03/10/2025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454E7-943A-4DDB-94A0-45586C050E30}" type="slidenum">
              <a:rPr lang="en-GB" smtClean="0"/>
              <a:t>‹#›</a:t>
            </a:fld>
            <a:endParaRPr lang="en-GB"/>
          </a:p>
        </p:txBody>
      </p:sp>
    </p:spTree>
    <p:extLst>
      <p:ext uri="{BB962C8B-B14F-4D97-AF65-F5344CB8AC3E}">
        <p14:creationId xmlns:p14="http://schemas.microsoft.com/office/powerpoint/2010/main" val="1582190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screen)</a:t>
            </a:r>
          </a:p>
        </p:txBody>
      </p:sp>
      <p:sp>
        <p:nvSpPr>
          <p:cNvPr id="4" name="Slide Number Placeholder 3"/>
          <p:cNvSpPr>
            <a:spLocks noGrp="1"/>
          </p:cNvSpPr>
          <p:nvPr>
            <p:ph type="sldNum" sz="quarter" idx="5"/>
          </p:nvPr>
        </p:nvSpPr>
        <p:spPr/>
        <p:txBody>
          <a:bodyPr/>
          <a:lstStyle/>
          <a:p>
            <a:fld id="{994454E7-943A-4DDB-94A0-45586C050E30}" type="slidenum">
              <a:rPr lang="en-GB" smtClean="0"/>
              <a:t>3</a:t>
            </a:fld>
            <a:endParaRPr lang="en-GB"/>
          </a:p>
        </p:txBody>
      </p:sp>
    </p:spTree>
    <p:extLst>
      <p:ext uri="{BB962C8B-B14F-4D97-AF65-F5344CB8AC3E}">
        <p14:creationId xmlns:p14="http://schemas.microsoft.com/office/powerpoint/2010/main" val="224922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Bringing up a child is one of the most difficult responsibilities an adult can have.  As children grow, they experience different stages of development which can present challenges to the adults caring for them.  CPVA is (Read screen).</a:t>
            </a:r>
          </a:p>
          <a:p>
            <a:endParaRPr lang="en-GB"/>
          </a:p>
          <a:p>
            <a:r>
              <a:rPr lang="en-GB"/>
              <a:t>- Violence is not the same as anger.  Anger is an emotion; violence is about power and control.  Violence and abuse is any behaviour by the young person towards any family member, with the aim of controlling, domination, threatening or coercing them.  (Read screen)</a:t>
            </a:r>
          </a:p>
        </p:txBody>
      </p:sp>
      <p:sp>
        <p:nvSpPr>
          <p:cNvPr id="4" name="Slide Number Placeholder 3"/>
          <p:cNvSpPr>
            <a:spLocks noGrp="1"/>
          </p:cNvSpPr>
          <p:nvPr>
            <p:ph type="sldNum" sz="quarter" idx="5"/>
          </p:nvPr>
        </p:nvSpPr>
        <p:spPr/>
        <p:txBody>
          <a:bodyPr/>
          <a:lstStyle/>
          <a:p>
            <a:fld id="{994454E7-943A-4DDB-94A0-45586C050E30}" type="slidenum">
              <a:rPr lang="en-GB" smtClean="0"/>
              <a:t>4</a:t>
            </a:fld>
            <a:endParaRPr lang="en-GB"/>
          </a:p>
        </p:txBody>
      </p:sp>
    </p:spTree>
    <p:extLst>
      <p:ext uri="{BB962C8B-B14F-4D97-AF65-F5344CB8AC3E}">
        <p14:creationId xmlns:p14="http://schemas.microsoft.com/office/powerpoint/2010/main" val="366285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is what CPVA may look like</a:t>
            </a:r>
          </a:p>
        </p:txBody>
      </p:sp>
      <p:sp>
        <p:nvSpPr>
          <p:cNvPr id="4" name="Slide Number Placeholder 3"/>
          <p:cNvSpPr>
            <a:spLocks noGrp="1"/>
          </p:cNvSpPr>
          <p:nvPr>
            <p:ph type="sldNum" sz="quarter" idx="5"/>
          </p:nvPr>
        </p:nvSpPr>
        <p:spPr/>
        <p:txBody>
          <a:bodyPr/>
          <a:lstStyle/>
          <a:p>
            <a:fld id="{994454E7-943A-4DDB-94A0-45586C050E30}" type="slidenum">
              <a:rPr lang="en-GB" smtClean="0"/>
              <a:t>5</a:t>
            </a:fld>
            <a:endParaRPr lang="en-GB"/>
          </a:p>
        </p:txBody>
      </p:sp>
    </p:spTree>
    <p:extLst>
      <p:ext uri="{BB962C8B-B14F-4D97-AF65-F5344CB8AC3E}">
        <p14:creationId xmlns:p14="http://schemas.microsoft.com/office/powerpoint/2010/main" val="745987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 anyone give me some examples of why CPVA might occur in families?</a:t>
            </a:r>
          </a:p>
        </p:txBody>
      </p:sp>
      <p:sp>
        <p:nvSpPr>
          <p:cNvPr id="4" name="Slide Number Placeholder 3"/>
          <p:cNvSpPr>
            <a:spLocks noGrp="1"/>
          </p:cNvSpPr>
          <p:nvPr>
            <p:ph type="sldNum" sz="quarter" idx="5"/>
          </p:nvPr>
        </p:nvSpPr>
        <p:spPr/>
        <p:txBody>
          <a:bodyPr/>
          <a:lstStyle/>
          <a:p>
            <a:fld id="{994454E7-943A-4DDB-94A0-45586C050E30}" type="slidenum">
              <a:rPr lang="en-GB" smtClean="0"/>
              <a:t>6</a:t>
            </a:fld>
            <a:endParaRPr lang="en-GB"/>
          </a:p>
        </p:txBody>
      </p:sp>
    </p:spTree>
    <p:extLst>
      <p:ext uri="{BB962C8B-B14F-4D97-AF65-F5344CB8AC3E}">
        <p14:creationId xmlns:p14="http://schemas.microsoft.com/office/powerpoint/2010/main" val="335841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does it happen?</a:t>
            </a:r>
          </a:p>
          <a:p>
            <a:endParaRPr lang="en-GB"/>
          </a:p>
          <a:p>
            <a:r>
              <a:rPr lang="en-GB"/>
              <a:t>This is an ecological model of CPVA</a:t>
            </a:r>
          </a:p>
          <a:p>
            <a:endParaRPr lang="en-GB"/>
          </a:p>
          <a:p>
            <a:r>
              <a:rPr lang="en-GB"/>
              <a:t>Contributing factors and contexts can involve individual characteristics, behaviours and vulnerabilities.  Family-level factors and contexts.  School, peers and the wider community.  Society, culture and gender.</a:t>
            </a:r>
          </a:p>
        </p:txBody>
      </p:sp>
      <p:sp>
        <p:nvSpPr>
          <p:cNvPr id="4" name="Slide Number Placeholder 3"/>
          <p:cNvSpPr>
            <a:spLocks noGrp="1"/>
          </p:cNvSpPr>
          <p:nvPr>
            <p:ph type="sldNum" sz="quarter" idx="5"/>
          </p:nvPr>
        </p:nvSpPr>
        <p:spPr/>
        <p:txBody>
          <a:bodyPr/>
          <a:lstStyle/>
          <a:p>
            <a:fld id="{994454E7-943A-4DDB-94A0-45586C050E30}" type="slidenum">
              <a:rPr lang="en-GB" smtClean="0"/>
              <a:t>7</a:t>
            </a:fld>
            <a:endParaRPr lang="en-GB"/>
          </a:p>
        </p:txBody>
      </p:sp>
    </p:spTree>
    <p:extLst>
      <p:ext uri="{BB962C8B-B14F-4D97-AF65-F5344CB8AC3E}">
        <p14:creationId xmlns:p14="http://schemas.microsoft.com/office/powerpoint/2010/main" val="364938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54E7-943A-4DDB-94A0-45586C050E30}" type="slidenum">
              <a:rPr lang="en-GB" smtClean="0"/>
              <a:t>9</a:t>
            </a:fld>
            <a:endParaRPr lang="en-GB"/>
          </a:p>
        </p:txBody>
      </p:sp>
    </p:spTree>
    <p:extLst>
      <p:ext uri="{BB962C8B-B14F-4D97-AF65-F5344CB8AC3E}">
        <p14:creationId xmlns:p14="http://schemas.microsoft.com/office/powerpoint/2010/main" val="275953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Some of the tools used by </a:t>
            </a:r>
            <a:r>
              <a:rPr lang="en-US" err="1">
                <a:ea typeface="Calibri"/>
                <a:cs typeface="Calibri"/>
              </a:rPr>
              <a:t>childrens</a:t>
            </a:r>
            <a:r>
              <a:rPr lang="en-US">
                <a:ea typeface="Calibri"/>
                <a:cs typeface="Calibri"/>
              </a:rPr>
              <a:t> services include:</a:t>
            </a:r>
          </a:p>
          <a:p>
            <a:br>
              <a:rPr lang="en-US">
                <a:ea typeface="Calibri"/>
                <a:cs typeface="+mn-lt"/>
              </a:rPr>
            </a:br>
            <a:r>
              <a:rPr lang="en-US">
                <a:ea typeface="Calibri"/>
                <a:cs typeface="Calibri"/>
              </a:rPr>
              <a:t>Identifying influences on </a:t>
            </a:r>
            <a:r>
              <a:rPr lang="en-US" err="1">
                <a:ea typeface="Calibri"/>
                <a:cs typeface="Calibri"/>
              </a:rPr>
              <a:t>behaviour</a:t>
            </a:r>
            <a:r>
              <a:rPr lang="en-US">
                <a:ea typeface="Calibri"/>
                <a:cs typeface="Calibri"/>
              </a:rPr>
              <a:t>, this looks at external influences such as parent, school, friends, media </a:t>
            </a:r>
            <a:r>
              <a:rPr lang="en-US" err="1">
                <a:ea typeface="Calibri"/>
                <a:cs typeface="Calibri"/>
              </a:rPr>
              <a:t>etc</a:t>
            </a:r>
            <a:r>
              <a:rPr lang="en-US">
                <a:ea typeface="Calibri"/>
                <a:cs typeface="Calibri"/>
              </a:rPr>
              <a:t> and a percentage is calculated after all the categories have been scored.</a:t>
            </a:r>
          </a:p>
          <a:p>
            <a:endParaRPr lang="en-US">
              <a:ea typeface="Calibri"/>
              <a:cs typeface="Calibri"/>
            </a:endParaRPr>
          </a:p>
          <a:p>
            <a:r>
              <a:rPr lang="en-US">
                <a:ea typeface="Calibri"/>
                <a:cs typeface="Calibri"/>
              </a:rPr>
              <a:t>Signs of safety which is something used within North Tyneside Children's Services.  </a:t>
            </a:r>
            <a:r>
              <a:rPr lang="en-US"/>
              <a:t>Signs of Safety is about parents/carers, children and their network (the people they trust) working together so that their children can be safe and well.  Rather than professionals like social workers, teachers or health visitors having all the answers or telling parents/carers what they should do, Signs of Safety helps us to </a:t>
            </a:r>
            <a:r>
              <a:rPr lang="en-US" err="1"/>
              <a:t>recognise</a:t>
            </a:r>
            <a:r>
              <a:rPr lang="en-US"/>
              <a:t> that families and their networks are the experts in their lives and this way of working helps us all to put children at the heart of assessments and planning.</a:t>
            </a:r>
          </a:p>
          <a:p>
            <a:endParaRPr lang="en-US">
              <a:ea typeface="Calibri"/>
              <a:cs typeface="Calibri"/>
            </a:endParaRPr>
          </a:p>
          <a:p>
            <a:r>
              <a:rPr lang="en-US">
                <a:ea typeface="Calibri"/>
                <a:cs typeface="Calibri"/>
              </a:rPr>
              <a:t>The ripple effect is a visual that can be looked at with the young person.  The crime, issue or situation is at the top of the triangle.  The middle section of the triangle look at the effect on themselves and the other person (victim) (</a:t>
            </a:r>
            <a:r>
              <a:rPr lang="en-US" err="1">
                <a:ea typeface="Calibri"/>
                <a:cs typeface="Calibri"/>
              </a:rPr>
              <a:t>physcially</a:t>
            </a:r>
            <a:r>
              <a:rPr lang="en-US">
                <a:ea typeface="Calibri"/>
                <a:cs typeface="Calibri"/>
              </a:rPr>
              <a:t>, emotionally </a:t>
            </a:r>
            <a:r>
              <a:rPr lang="en-US" err="1">
                <a:ea typeface="Calibri"/>
                <a:cs typeface="Calibri"/>
              </a:rPr>
              <a:t>etc</a:t>
            </a:r>
            <a:r>
              <a:rPr lang="en-US">
                <a:ea typeface="Calibri"/>
                <a:cs typeface="Calibri"/>
              </a:rPr>
              <a:t>) and the bottom section of the triangle is about how this impacts the young persons family, friends and community and the impact this has on the other person (victim).  </a:t>
            </a:r>
          </a:p>
        </p:txBody>
      </p:sp>
      <p:sp>
        <p:nvSpPr>
          <p:cNvPr id="4" name="Slide Number Placeholder 3"/>
          <p:cNvSpPr>
            <a:spLocks noGrp="1"/>
          </p:cNvSpPr>
          <p:nvPr>
            <p:ph type="sldNum" sz="quarter" idx="5"/>
          </p:nvPr>
        </p:nvSpPr>
        <p:spPr/>
        <p:txBody>
          <a:bodyPr/>
          <a:lstStyle/>
          <a:p>
            <a:fld id="{994454E7-943A-4DDB-94A0-45586C050E30}" type="slidenum">
              <a:rPr lang="en-GB" smtClean="0"/>
              <a:t>10</a:t>
            </a:fld>
            <a:endParaRPr lang="en-GB"/>
          </a:p>
        </p:txBody>
      </p:sp>
    </p:spTree>
    <p:extLst>
      <p:ext uri="{BB962C8B-B14F-4D97-AF65-F5344CB8AC3E}">
        <p14:creationId xmlns:p14="http://schemas.microsoft.com/office/powerpoint/2010/main" val="409051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EB9390E9-98AB-4A72-8BCF-A1E2D5AFAD98}" type="datetimeFigureOut">
              <a:rPr lang="en-GB" smtClean="0"/>
              <a:t>03/10/2025</a:t>
            </a:fld>
            <a:endParaRPr lang="en-GB"/>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B03899BB-5038-4C6B-A7DF-940AAAC1A888}" type="slidenum">
              <a:rPr lang="en-GB" smtClean="0"/>
              <a:t>‹#›</a:t>
            </a:fld>
            <a:endParaRPr lang="en-GB"/>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50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EB9390E9-98AB-4A72-8BCF-A1E2D5AFAD98}" type="datetimeFigureOut">
              <a:rPr lang="en-GB" smtClean="0"/>
              <a:t>03/10/2025</a:t>
            </a:fld>
            <a:endParaRPr lang="en-GB"/>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B03899BB-5038-4C6B-A7DF-940AAAC1A888}" type="slidenum">
              <a:rPr lang="en-GB" smtClean="0"/>
              <a:t>‹#›</a:t>
            </a:fld>
            <a:endParaRPr lang="en-GB"/>
          </a:p>
        </p:txBody>
      </p:sp>
    </p:spTree>
    <p:extLst>
      <p:ext uri="{BB962C8B-B14F-4D97-AF65-F5344CB8AC3E}">
        <p14:creationId xmlns:p14="http://schemas.microsoft.com/office/powerpoint/2010/main" val="55925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EB9390E9-98AB-4A72-8BCF-A1E2D5AFAD98}" type="datetimeFigureOut">
              <a:rPr lang="en-GB" smtClean="0"/>
              <a:t>03/10/2025</a:t>
            </a:fld>
            <a:endParaRPr lang="en-GB"/>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B03899BB-5038-4C6B-A7DF-940AAAC1A888}" type="slidenum">
              <a:rPr lang="en-GB" smtClean="0"/>
              <a:t>‹#›</a:t>
            </a:fld>
            <a:endParaRPr lang="en-GB"/>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03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B9390E9-98AB-4A72-8BCF-A1E2D5AFAD98}" type="datetimeFigureOut">
              <a:rPr lang="en-GB" smtClean="0"/>
              <a:t>03/10/2025</a:t>
            </a:fld>
            <a:endParaRPr lang="en-GB"/>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B03899BB-5038-4C6B-A7DF-940AAAC1A888}" type="slidenum">
              <a:rPr lang="en-GB" smtClean="0"/>
              <a:t>‹#›</a:t>
            </a:fld>
            <a:endParaRPr lang="en-GB"/>
          </a:p>
        </p:txBody>
      </p:sp>
    </p:spTree>
    <p:extLst>
      <p:ext uri="{BB962C8B-B14F-4D97-AF65-F5344CB8AC3E}">
        <p14:creationId xmlns:p14="http://schemas.microsoft.com/office/powerpoint/2010/main" val="53685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EB9390E9-98AB-4A72-8BCF-A1E2D5AFAD98}" type="datetimeFigureOut">
              <a:rPr lang="en-GB" smtClean="0"/>
              <a:t>03/10/2025</a:t>
            </a:fld>
            <a:endParaRPr lang="en-GB"/>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B03899BB-5038-4C6B-A7DF-940AAAC1A888}" type="slidenum">
              <a:rPr lang="en-GB" smtClean="0"/>
              <a:t>‹#›</a:t>
            </a:fld>
            <a:endParaRPr lang="en-GB"/>
          </a:p>
        </p:txBody>
      </p:sp>
    </p:spTree>
    <p:extLst>
      <p:ext uri="{BB962C8B-B14F-4D97-AF65-F5344CB8AC3E}">
        <p14:creationId xmlns:p14="http://schemas.microsoft.com/office/powerpoint/2010/main" val="155923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EB9390E9-98AB-4A72-8BCF-A1E2D5AFAD98}" type="datetimeFigureOut">
              <a:rPr lang="en-GB" smtClean="0"/>
              <a:t>03/10/2025</a:t>
            </a:fld>
            <a:endParaRPr lang="en-GB"/>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B03899BB-5038-4C6B-A7DF-940AAAC1A888}" type="slidenum">
              <a:rPr lang="en-GB" smtClean="0"/>
              <a:t>‹#›</a:t>
            </a:fld>
            <a:endParaRPr lang="en-GB"/>
          </a:p>
        </p:txBody>
      </p:sp>
    </p:spTree>
    <p:extLst>
      <p:ext uri="{BB962C8B-B14F-4D97-AF65-F5344CB8AC3E}">
        <p14:creationId xmlns:p14="http://schemas.microsoft.com/office/powerpoint/2010/main" val="213583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EB9390E9-98AB-4A72-8BCF-A1E2D5AFAD98}" type="datetimeFigureOut">
              <a:rPr lang="en-GB" smtClean="0"/>
              <a:t>03/10/2025</a:t>
            </a:fld>
            <a:endParaRPr lang="en-GB"/>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B03899BB-5038-4C6B-A7DF-940AAAC1A888}" type="slidenum">
              <a:rPr lang="en-GB" smtClean="0"/>
              <a:t>‹#›</a:t>
            </a:fld>
            <a:endParaRPr lang="en-GB"/>
          </a:p>
        </p:txBody>
      </p:sp>
    </p:spTree>
    <p:extLst>
      <p:ext uri="{BB962C8B-B14F-4D97-AF65-F5344CB8AC3E}">
        <p14:creationId xmlns:p14="http://schemas.microsoft.com/office/powerpoint/2010/main" val="245118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EB9390E9-98AB-4A72-8BCF-A1E2D5AFAD98}" type="datetimeFigureOut">
              <a:rPr lang="en-GB" smtClean="0"/>
              <a:t>03/10/2025</a:t>
            </a:fld>
            <a:endParaRPr lang="en-GB"/>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B03899BB-5038-4C6B-A7DF-940AAAC1A888}" type="slidenum">
              <a:rPr lang="en-GB" smtClean="0"/>
              <a:t>‹#›</a:t>
            </a:fld>
            <a:endParaRPr lang="en-GB"/>
          </a:p>
        </p:txBody>
      </p:sp>
    </p:spTree>
    <p:extLst>
      <p:ext uri="{BB962C8B-B14F-4D97-AF65-F5344CB8AC3E}">
        <p14:creationId xmlns:p14="http://schemas.microsoft.com/office/powerpoint/2010/main" val="203098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B9390E9-98AB-4A72-8BCF-A1E2D5AFAD98}" type="datetimeFigureOut">
              <a:rPr lang="en-GB" smtClean="0"/>
              <a:t>03/10/2025</a:t>
            </a:fld>
            <a:endParaRPr lang="en-GB"/>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B03899BB-5038-4C6B-A7DF-940AAAC1A888}" type="slidenum">
              <a:rPr lang="en-GB" smtClean="0"/>
              <a:t>‹#›</a:t>
            </a:fld>
            <a:endParaRPr lang="en-GB"/>
          </a:p>
        </p:txBody>
      </p:sp>
    </p:spTree>
    <p:extLst>
      <p:ext uri="{BB962C8B-B14F-4D97-AF65-F5344CB8AC3E}">
        <p14:creationId xmlns:p14="http://schemas.microsoft.com/office/powerpoint/2010/main" val="315986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EB9390E9-98AB-4A72-8BCF-A1E2D5AFAD98}" type="datetimeFigureOut">
              <a:rPr lang="en-GB" smtClean="0"/>
              <a:t>03/10/2025</a:t>
            </a:fld>
            <a:endParaRPr lang="en-GB"/>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B03899BB-5038-4C6B-A7DF-940AAAC1A888}" type="slidenum">
              <a:rPr lang="en-GB" smtClean="0"/>
              <a:t>‹#›</a:t>
            </a:fld>
            <a:endParaRPr lang="en-GB"/>
          </a:p>
        </p:txBody>
      </p:sp>
    </p:spTree>
    <p:extLst>
      <p:ext uri="{BB962C8B-B14F-4D97-AF65-F5344CB8AC3E}">
        <p14:creationId xmlns:p14="http://schemas.microsoft.com/office/powerpoint/2010/main" val="425680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EB9390E9-98AB-4A72-8BCF-A1E2D5AFAD98}" type="datetimeFigureOut">
              <a:rPr lang="en-GB" smtClean="0"/>
              <a:t>03/10/2025</a:t>
            </a:fld>
            <a:endParaRPr lang="en-GB"/>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B03899BB-5038-4C6B-A7DF-940AAAC1A888}" type="slidenum">
              <a:rPr lang="en-GB" smtClean="0"/>
              <a:t>‹#›</a:t>
            </a:fld>
            <a:endParaRPr lang="en-GB"/>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28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rgbClr val="F77509"/>
            </a:gs>
            <a:gs pos="100000">
              <a:schemeClr val="bg1"/>
            </a:gs>
            <a:gs pos="93000">
              <a:schemeClr val="bg1"/>
            </a:gs>
            <a:gs pos="90000">
              <a:schemeClr val="bg1"/>
            </a:gs>
            <a:gs pos="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B9390E9-98AB-4A72-8BCF-A1E2D5AFAD98}" type="datetimeFigureOut">
              <a:rPr lang="en-GB" smtClean="0"/>
              <a:t>03/10/2025</a:t>
            </a:fld>
            <a:endParaRPr lang="en-GB"/>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B03899BB-5038-4C6B-A7DF-940AAAC1A888}" type="slidenum">
              <a:rPr lang="en-GB" smtClean="0"/>
              <a:t>‹#›</a:t>
            </a:fld>
            <a:endParaRPr lang="en-GB"/>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198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hyperlink" Target="mailto:help@galop.org.uk"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D346-A455-5503-9011-F22FB68F1649}"/>
              </a:ext>
            </a:extLst>
          </p:cNvPr>
          <p:cNvSpPr>
            <a:spLocks noGrp="1"/>
          </p:cNvSpPr>
          <p:nvPr>
            <p:ph type="title"/>
          </p:nvPr>
        </p:nvSpPr>
        <p:spPr>
          <a:xfrm>
            <a:off x="508650" y="993513"/>
            <a:ext cx="8958844" cy="1447341"/>
          </a:xfrm>
        </p:spPr>
        <p:txBody>
          <a:bodyPr anchor="t">
            <a:noAutofit/>
          </a:bodyPr>
          <a:lstStyle/>
          <a:p>
            <a:r>
              <a:rPr lang="en-GB" sz="9600"/>
              <a:t>CPVA</a:t>
            </a:r>
          </a:p>
        </p:txBody>
      </p:sp>
      <p:sp>
        <p:nvSpPr>
          <p:cNvPr id="3" name="Subtitle 2">
            <a:extLst>
              <a:ext uri="{FF2B5EF4-FFF2-40B4-BE49-F238E27FC236}">
                <a16:creationId xmlns:a16="http://schemas.microsoft.com/office/drawing/2014/main" id="{81BB6497-DB7B-8253-A6F0-65852ADAF3FE}"/>
              </a:ext>
            </a:extLst>
          </p:cNvPr>
          <p:cNvSpPr>
            <a:spLocks noGrp="1"/>
          </p:cNvSpPr>
          <p:nvPr>
            <p:ph type="body" idx="1"/>
          </p:nvPr>
        </p:nvSpPr>
        <p:spPr>
          <a:xfrm>
            <a:off x="6662167" y="3566639"/>
            <a:ext cx="5021183" cy="2279979"/>
          </a:xfrm>
        </p:spPr>
        <p:txBody>
          <a:bodyPr anchor="b">
            <a:normAutofit/>
          </a:bodyPr>
          <a:lstStyle/>
          <a:p>
            <a:r>
              <a:rPr lang="en-GB"/>
              <a:t>Child to Parent Violence and Abuse</a:t>
            </a:r>
          </a:p>
        </p:txBody>
      </p:sp>
    </p:spTree>
    <p:extLst>
      <p:ext uri="{BB962C8B-B14F-4D97-AF65-F5344CB8AC3E}">
        <p14:creationId xmlns:p14="http://schemas.microsoft.com/office/powerpoint/2010/main" val="3718271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5438-6833-46E1-19C4-0C37DDD37928}"/>
              </a:ext>
            </a:extLst>
          </p:cNvPr>
          <p:cNvSpPr>
            <a:spLocks noGrp="1"/>
          </p:cNvSpPr>
          <p:nvPr>
            <p:ph type="title"/>
          </p:nvPr>
        </p:nvSpPr>
        <p:spPr>
          <a:xfrm>
            <a:off x="560799" y="892549"/>
            <a:ext cx="5439746" cy="4870457"/>
          </a:xfrm>
        </p:spPr>
        <p:txBody>
          <a:bodyPr>
            <a:normAutofit fontScale="90000"/>
          </a:bodyPr>
          <a:lstStyle/>
          <a:p>
            <a:r>
              <a:rPr lang="en-US"/>
              <a:t>Tools to support </a:t>
            </a:r>
            <a:br>
              <a:rPr lang="en-US"/>
            </a:br>
            <a:br>
              <a:rPr lang="en-US"/>
            </a:br>
            <a:r>
              <a:rPr lang="en-US" sz="2000" b="0"/>
              <a:t>- Identifying influences on </a:t>
            </a:r>
            <a:r>
              <a:rPr lang="en-US" sz="2000" b="0" err="1"/>
              <a:t>behaviour</a:t>
            </a:r>
            <a:br>
              <a:rPr lang="en-US" sz="2000"/>
            </a:br>
            <a:br>
              <a:rPr lang="en-US" sz="2000"/>
            </a:br>
            <a:br>
              <a:rPr lang="en-US" sz="2000"/>
            </a:br>
            <a:br>
              <a:rPr lang="en-US" sz="2000"/>
            </a:br>
            <a:br>
              <a:rPr lang="en-US" sz="2000"/>
            </a:br>
            <a:r>
              <a:rPr lang="en-US" sz="2000" b="0"/>
              <a:t>- Signs of safety</a:t>
            </a:r>
            <a:br>
              <a:rPr lang="en-US" sz="2000" b="0"/>
            </a:br>
            <a:br>
              <a:rPr lang="en-US" sz="2000" b="0"/>
            </a:br>
            <a:br>
              <a:rPr lang="en-US" sz="2000" b="0"/>
            </a:br>
            <a:br>
              <a:rPr lang="en-US" sz="2000" b="0"/>
            </a:br>
            <a:r>
              <a:rPr lang="en-US" sz="2000" b="0"/>
              <a:t>- Ripple effect </a:t>
            </a:r>
            <a:endParaRPr lang="en-US" sz="2000"/>
          </a:p>
        </p:txBody>
      </p:sp>
      <p:pic>
        <p:nvPicPr>
          <p:cNvPr id="3" name="Picture 2" descr="Image result for victim awareness resources">
            <a:extLst>
              <a:ext uri="{FF2B5EF4-FFF2-40B4-BE49-F238E27FC236}">
                <a16:creationId xmlns:a16="http://schemas.microsoft.com/office/drawing/2014/main" id="{A9617F27-A17F-2582-D0DF-F81FF451CC63}"/>
              </a:ext>
            </a:extLst>
          </p:cNvPr>
          <p:cNvPicPr>
            <a:picLocks noChangeAspect="1"/>
          </p:cNvPicPr>
          <p:nvPr/>
        </p:nvPicPr>
        <p:blipFill>
          <a:blip r:embed="rId3"/>
          <a:stretch>
            <a:fillRect/>
          </a:stretch>
        </p:blipFill>
        <p:spPr>
          <a:xfrm>
            <a:off x="9406425" y="3788534"/>
            <a:ext cx="2855857" cy="3069466"/>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BF9DCF1E-7317-44AD-4653-DB63EF0ECE28}"/>
              </a:ext>
            </a:extLst>
          </p:cNvPr>
          <p:cNvPicPr>
            <a:picLocks noChangeAspect="1"/>
          </p:cNvPicPr>
          <p:nvPr/>
        </p:nvPicPr>
        <p:blipFill rotWithShape="1">
          <a:blip r:embed="rId4"/>
          <a:srcRect l="23676" t="28370" r="32218" b="8013"/>
          <a:stretch/>
        </p:blipFill>
        <p:spPr>
          <a:xfrm>
            <a:off x="7394196" y="0"/>
            <a:ext cx="4872933" cy="3783346"/>
          </a:xfrm>
          <a:prstGeom prst="rect">
            <a:avLst/>
          </a:prstGeom>
        </p:spPr>
      </p:pic>
    </p:spTree>
    <p:extLst>
      <p:ext uri="{BB962C8B-B14F-4D97-AF65-F5344CB8AC3E}">
        <p14:creationId xmlns:p14="http://schemas.microsoft.com/office/powerpoint/2010/main" val="117560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8519-636E-786F-900A-8FFD616D1C3F}"/>
              </a:ext>
            </a:extLst>
          </p:cNvPr>
          <p:cNvSpPr>
            <a:spLocks noGrp="1"/>
          </p:cNvSpPr>
          <p:nvPr>
            <p:ph type="title"/>
          </p:nvPr>
        </p:nvSpPr>
        <p:spPr>
          <a:xfrm>
            <a:off x="256612" y="993772"/>
            <a:ext cx="6871975" cy="909674"/>
          </a:xfrm>
        </p:spPr>
        <p:txBody>
          <a:bodyPr>
            <a:normAutofit fontScale="90000"/>
          </a:bodyPr>
          <a:lstStyle/>
          <a:p>
            <a:r>
              <a:rPr lang="en-GB"/>
              <a:t>Referral route</a:t>
            </a:r>
            <a:br>
              <a:rPr lang="en-GB"/>
            </a:br>
            <a:br>
              <a:rPr lang="en-GB"/>
            </a:br>
            <a:endParaRPr lang="en-GB"/>
          </a:p>
        </p:txBody>
      </p:sp>
      <p:sp>
        <p:nvSpPr>
          <p:cNvPr id="7" name="TextBox 6">
            <a:extLst>
              <a:ext uri="{FF2B5EF4-FFF2-40B4-BE49-F238E27FC236}">
                <a16:creationId xmlns:a16="http://schemas.microsoft.com/office/drawing/2014/main" id="{1890C36E-E60A-A9F3-2114-FE2F5B81A640}"/>
              </a:ext>
            </a:extLst>
          </p:cNvPr>
          <p:cNvSpPr txBox="1"/>
          <p:nvPr/>
        </p:nvSpPr>
        <p:spPr>
          <a:xfrm>
            <a:off x="-965" y="1902600"/>
            <a:ext cx="11476653" cy="5293757"/>
          </a:xfrm>
          <a:prstGeom prst="rect">
            <a:avLst/>
          </a:prstGeom>
          <a:noFill/>
        </p:spPr>
        <p:txBody>
          <a:bodyPr wrap="square" lIns="91440" tIns="45720" rIns="91440" bIns="45720" rtlCol="0" anchor="t">
            <a:spAutoFit/>
          </a:bodyPr>
          <a:lstStyle/>
          <a:p>
            <a:r>
              <a:rPr lang="en-GB" sz="3200" dirty="0"/>
              <a:t>- Contact the local authority (Children’s Services)</a:t>
            </a:r>
            <a:endParaRPr lang="en-GB" dirty="0"/>
          </a:p>
          <a:p>
            <a:r>
              <a:rPr lang="en-GB" sz="3200" dirty="0"/>
              <a:t>-Speak to the DSL at school</a:t>
            </a:r>
          </a:p>
          <a:p>
            <a:r>
              <a:rPr lang="en-GB" sz="3200" dirty="0"/>
              <a:t>-If you are in danger ring the police</a:t>
            </a:r>
          </a:p>
          <a:p>
            <a:endParaRPr lang="en-GB" b="1" u="sng"/>
          </a:p>
          <a:p>
            <a:r>
              <a:rPr lang="en-GB" sz="2800" b="1" u="sng" dirty="0"/>
              <a:t>National support services:</a:t>
            </a:r>
          </a:p>
          <a:p>
            <a:endParaRPr lang="en-GB"/>
          </a:p>
          <a:p>
            <a:r>
              <a:rPr lang="en-GB" sz="2000" dirty="0"/>
              <a:t>- </a:t>
            </a:r>
            <a:r>
              <a:rPr lang="en-GB" sz="2000" b="1" dirty="0"/>
              <a:t>GALOP</a:t>
            </a:r>
            <a:r>
              <a:rPr lang="en-GB" sz="2000" dirty="0"/>
              <a:t>				- </a:t>
            </a:r>
            <a:r>
              <a:rPr lang="en-GB" sz="2000" b="1" dirty="0"/>
              <a:t>Family Right Days</a:t>
            </a:r>
          </a:p>
          <a:p>
            <a:r>
              <a:rPr lang="en-GB" sz="2000" dirty="0"/>
              <a:t>  Helpline: 0800 999 5428		Advice line: 0808 801 0366</a:t>
            </a:r>
          </a:p>
          <a:p>
            <a:r>
              <a:rPr lang="en-GB" sz="2000" dirty="0">
                <a:hlinkClick r:id="rId2"/>
              </a:rPr>
              <a:t>  help@galop.org.uk</a:t>
            </a:r>
            <a:endParaRPr lang="en-GB" sz="2000" dirty="0"/>
          </a:p>
          <a:p>
            <a:endParaRPr lang="en-GB" sz="2000"/>
          </a:p>
          <a:p>
            <a:r>
              <a:rPr lang="en-GB" sz="2000" dirty="0"/>
              <a:t>- </a:t>
            </a:r>
            <a:r>
              <a:rPr lang="en-GB" sz="2000" b="1" dirty="0"/>
              <a:t>Family Lives				- Emergency</a:t>
            </a:r>
          </a:p>
          <a:p>
            <a:r>
              <a:rPr lang="en-GB" sz="2000" dirty="0"/>
              <a:t>  Helpline: 0808 800 222			Northumbria Police: 999 or  101 for non-emergency </a:t>
            </a:r>
          </a:p>
          <a:p>
            <a:endParaRPr lang="en-GB" sz="2000" b="1"/>
          </a:p>
          <a:p>
            <a:r>
              <a:rPr lang="en-GB" sz="2000" dirty="0"/>
              <a:t>					</a:t>
            </a:r>
            <a:endParaRPr lang="en-GB" dirty="0"/>
          </a:p>
          <a:p>
            <a:endParaRPr lang="en-GB"/>
          </a:p>
        </p:txBody>
      </p:sp>
    </p:spTree>
    <p:extLst>
      <p:ext uri="{BB962C8B-B14F-4D97-AF65-F5344CB8AC3E}">
        <p14:creationId xmlns:p14="http://schemas.microsoft.com/office/powerpoint/2010/main" val="313627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510C-4C8F-FEA4-6369-F8FE85A8C64A}"/>
              </a:ext>
            </a:extLst>
          </p:cNvPr>
          <p:cNvSpPr>
            <a:spLocks noGrp="1"/>
          </p:cNvSpPr>
          <p:nvPr>
            <p:ph type="title"/>
          </p:nvPr>
        </p:nvSpPr>
        <p:spPr/>
        <p:txBody>
          <a:bodyPr>
            <a:normAutofit fontScale="90000"/>
          </a:bodyPr>
          <a:lstStyle/>
          <a:p>
            <a:r>
              <a:rPr lang="en-GB"/>
              <a:t>Learning objectives:</a:t>
            </a:r>
            <a:br>
              <a:rPr lang="en-GB"/>
            </a:br>
            <a:br>
              <a:rPr lang="en-GB"/>
            </a:br>
            <a:r>
              <a:rPr lang="en-GB" sz="2000" b="0"/>
              <a:t>- Define Child to Parent Violence and Abuse</a:t>
            </a:r>
            <a:br>
              <a:rPr lang="en-GB" sz="1800" b="0"/>
            </a:br>
            <a:br>
              <a:rPr lang="en-GB" sz="1800" b="0"/>
            </a:br>
            <a:r>
              <a:rPr lang="en-GB" sz="1800" b="0"/>
              <a:t>- Outline the background and context</a:t>
            </a:r>
            <a:br>
              <a:rPr lang="en-GB" sz="1800" b="0"/>
            </a:br>
            <a:br>
              <a:rPr lang="en-GB" sz="1800" b="0"/>
            </a:br>
            <a:r>
              <a:rPr lang="en-GB" sz="1800" b="0"/>
              <a:t>- Recognise prevalence and casual factors of CPVA</a:t>
            </a:r>
            <a:br>
              <a:rPr lang="en-GB" sz="1800" b="0"/>
            </a:br>
            <a:br>
              <a:rPr lang="en-GB" sz="1800" b="0"/>
            </a:br>
            <a:r>
              <a:rPr lang="en-GB" sz="1800" b="0"/>
              <a:t>- Identify behaviours which may form part of CPVA</a:t>
            </a:r>
            <a:br>
              <a:rPr lang="en-GB" sz="1800" b="0"/>
            </a:br>
            <a:br>
              <a:rPr lang="en-GB" sz="1800" b="0"/>
            </a:br>
            <a:r>
              <a:rPr lang="en-GB" sz="1800" b="0"/>
              <a:t>- Recognise referral routes and pathways for families</a:t>
            </a:r>
            <a:br>
              <a:rPr lang="en-GB" sz="1800" b="0"/>
            </a:br>
            <a:endParaRPr lang="en-GB" sz="1800" b="0"/>
          </a:p>
        </p:txBody>
      </p:sp>
      <p:pic>
        <p:nvPicPr>
          <p:cNvPr id="1026" name="Picture 2" descr="Image result for chil to parent">
            <a:extLst>
              <a:ext uri="{FF2B5EF4-FFF2-40B4-BE49-F238E27FC236}">
                <a16:creationId xmlns:a16="http://schemas.microsoft.com/office/drawing/2014/main" id="{DBFBA448-C0DD-19BB-ED3F-B87F737FE0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0258" y="779025"/>
            <a:ext cx="5021181" cy="506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8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2FF6-50E6-B537-C49D-6923F885A430}"/>
              </a:ext>
            </a:extLst>
          </p:cNvPr>
          <p:cNvSpPr>
            <a:spLocks noGrp="1"/>
          </p:cNvSpPr>
          <p:nvPr>
            <p:ph type="title"/>
          </p:nvPr>
        </p:nvSpPr>
        <p:spPr>
          <a:xfrm>
            <a:off x="480548" y="747263"/>
            <a:ext cx="5277812" cy="971416"/>
          </a:xfrm>
        </p:spPr>
        <p:txBody>
          <a:bodyPr>
            <a:normAutofit fontScale="90000"/>
          </a:bodyPr>
          <a:lstStyle/>
          <a:p>
            <a:r>
              <a:rPr lang="en-GB" sz="4000"/>
              <a:t>Case Study </a:t>
            </a:r>
            <a:br>
              <a:rPr lang="en-GB"/>
            </a:br>
            <a:br>
              <a:rPr lang="en-GB"/>
            </a:br>
            <a:endParaRPr lang="en-GB"/>
          </a:p>
        </p:txBody>
      </p:sp>
      <p:sp>
        <p:nvSpPr>
          <p:cNvPr id="5" name="TextBox 4">
            <a:extLst>
              <a:ext uri="{FF2B5EF4-FFF2-40B4-BE49-F238E27FC236}">
                <a16:creationId xmlns:a16="http://schemas.microsoft.com/office/drawing/2014/main" id="{69F70450-3C81-6CB6-E793-B980662333B5}"/>
              </a:ext>
            </a:extLst>
          </p:cNvPr>
          <p:cNvSpPr txBox="1"/>
          <p:nvPr/>
        </p:nvSpPr>
        <p:spPr>
          <a:xfrm>
            <a:off x="331694" y="1546961"/>
            <a:ext cx="11860306" cy="5016758"/>
          </a:xfrm>
          <a:prstGeom prst="rect">
            <a:avLst/>
          </a:prstGeom>
          <a:noFill/>
        </p:spPr>
        <p:txBody>
          <a:bodyPr wrap="square" lIns="91440" tIns="45720" rIns="91440" bIns="45720" rtlCol="0" anchor="t">
            <a:spAutoFit/>
          </a:bodyPr>
          <a:lstStyle/>
          <a:p>
            <a:r>
              <a:rPr lang="en-GB" sz="2000"/>
              <a:t>- ‘Sarah’ (aged 45) was killed in November 2015, by her 16-year-old son ‘Michael’.</a:t>
            </a:r>
          </a:p>
          <a:p>
            <a:endParaRPr lang="en-GB" sz="2000"/>
          </a:p>
          <a:p>
            <a:r>
              <a:rPr lang="en-GB" sz="2000"/>
              <a:t>- Michael’s MH deteriorated in 2015 and there were numerous disclosures regarding Michael’s aggressive, threatening and violent behaviour, primarily towards Sarah and the family’s fear of Michael was directly expressed.  Few of the disclosures made were actioned.</a:t>
            </a:r>
          </a:p>
          <a:p>
            <a:endParaRPr lang="en-GB" sz="2000"/>
          </a:p>
          <a:p>
            <a:r>
              <a:rPr lang="en-GB" sz="2000"/>
              <a:t>- Michael’s behavioural problems were seen as a result of his ADHD and resulted in a focus upon behaviour management.</a:t>
            </a:r>
          </a:p>
          <a:p>
            <a:endParaRPr lang="en-GB" sz="2000"/>
          </a:p>
          <a:p>
            <a:r>
              <a:rPr lang="en-GB" sz="2000"/>
              <a:t>- Michael’s age and his relationship with the primary target meant that no agency recognised the context as one of child to parent violence and abuse.</a:t>
            </a:r>
          </a:p>
          <a:p>
            <a:endParaRPr lang="en-GB" sz="2000"/>
          </a:p>
          <a:p>
            <a:r>
              <a:rPr lang="en-GB" sz="2000"/>
              <a:t>- The first large scale study of CPVA in the UK was conducted between 2010 and 2013.</a:t>
            </a:r>
          </a:p>
          <a:p>
            <a:endParaRPr lang="en-GB" sz="2000" b="1"/>
          </a:p>
          <a:p>
            <a:r>
              <a:rPr lang="en-GB" sz="2000" b="1"/>
              <a:t>- The case highlighted the need across all agencies for an increased awareness of CPVA and for multi-agency referral pathways.</a:t>
            </a:r>
          </a:p>
        </p:txBody>
      </p:sp>
    </p:spTree>
    <p:extLst>
      <p:ext uri="{BB962C8B-B14F-4D97-AF65-F5344CB8AC3E}">
        <p14:creationId xmlns:p14="http://schemas.microsoft.com/office/powerpoint/2010/main" val="248429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C3C7-6676-D42F-842B-A711246CDD9B}"/>
              </a:ext>
            </a:extLst>
          </p:cNvPr>
          <p:cNvSpPr>
            <a:spLocks noGrp="1"/>
          </p:cNvSpPr>
          <p:nvPr>
            <p:ph type="title"/>
          </p:nvPr>
        </p:nvSpPr>
        <p:spPr>
          <a:xfrm>
            <a:off x="517870" y="978409"/>
            <a:ext cx="5286582" cy="914002"/>
          </a:xfrm>
        </p:spPr>
        <p:txBody>
          <a:bodyPr>
            <a:normAutofit fontScale="90000"/>
          </a:bodyPr>
          <a:lstStyle/>
          <a:p>
            <a:r>
              <a:rPr lang="en-GB"/>
              <a:t>What is CPVA?</a:t>
            </a:r>
            <a:br>
              <a:rPr lang="en-GB"/>
            </a:br>
            <a:endParaRPr lang="en-GB"/>
          </a:p>
        </p:txBody>
      </p:sp>
      <p:sp>
        <p:nvSpPr>
          <p:cNvPr id="3" name="TextBox 2">
            <a:extLst>
              <a:ext uri="{FF2B5EF4-FFF2-40B4-BE49-F238E27FC236}">
                <a16:creationId xmlns:a16="http://schemas.microsoft.com/office/drawing/2014/main" id="{40AA1A1B-4F86-8C49-2D52-17D2B57F4EB9}"/>
              </a:ext>
            </a:extLst>
          </p:cNvPr>
          <p:cNvSpPr txBox="1"/>
          <p:nvPr/>
        </p:nvSpPr>
        <p:spPr>
          <a:xfrm>
            <a:off x="287867" y="1701270"/>
            <a:ext cx="11642196" cy="4431983"/>
          </a:xfrm>
          <a:prstGeom prst="rect">
            <a:avLst/>
          </a:prstGeom>
          <a:noFill/>
        </p:spPr>
        <p:txBody>
          <a:bodyPr wrap="square" rtlCol="0">
            <a:spAutoFit/>
          </a:bodyPr>
          <a:lstStyle/>
          <a:p>
            <a:endParaRPr lang="en-GB"/>
          </a:p>
          <a:p>
            <a:r>
              <a:rPr lang="en-GB" sz="2400"/>
              <a:t>- “Any harmful act or behaviour by a child aged 10-18yrs, whether physical, psychological, emotional or financial towards a parent/guardian or carer “ (Northumbria Police)</a:t>
            </a:r>
          </a:p>
          <a:p>
            <a:endParaRPr lang="en-GB" sz="2400"/>
          </a:p>
          <a:p>
            <a:r>
              <a:rPr lang="en-GB" sz="2400"/>
              <a:t>- A pattern of  behaviour including damage to person or property, threats, stealing from the parent, humiliation or verbal abuse.</a:t>
            </a:r>
          </a:p>
          <a:p>
            <a:endParaRPr lang="en-GB" sz="2400"/>
          </a:p>
          <a:p>
            <a:r>
              <a:rPr lang="en-GB" sz="2400"/>
              <a:t>- </a:t>
            </a:r>
            <a:r>
              <a:rPr lang="en-GB" sz="2400" b="1"/>
              <a:t>Not</a:t>
            </a:r>
            <a:r>
              <a:rPr lang="en-GB" sz="2400"/>
              <a:t> just a stroppy teenager.</a:t>
            </a:r>
          </a:p>
          <a:p>
            <a:endParaRPr lang="en-GB"/>
          </a:p>
          <a:p>
            <a:endParaRPr lang="en-GB"/>
          </a:p>
          <a:p>
            <a:endParaRPr lang="en-GB"/>
          </a:p>
          <a:p>
            <a:endParaRPr lang="en-GB"/>
          </a:p>
        </p:txBody>
      </p:sp>
    </p:spTree>
    <p:extLst>
      <p:ext uri="{BB962C8B-B14F-4D97-AF65-F5344CB8AC3E}">
        <p14:creationId xmlns:p14="http://schemas.microsoft.com/office/powerpoint/2010/main" val="197370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3EAA-8E7D-6C9A-FC07-DC6B18A0FB3F}"/>
              </a:ext>
            </a:extLst>
          </p:cNvPr>
          <p:cNvSpPr>
            <a:spLocks noGrp="1"/>
          </p:cNvSpPr>
          <p:nvPr>
            <p:ph type="title"/>
          </p:nvPr>
        </p:nvSpPr>
        <p:spPr>
          <a:xfrm>
            <a:off x="517869" y="873760"/>
            <a:ext cx="4369091" cy="4378960"/>
          </a:xfrm>
        </p:spPr>
        <p:txBody>
          <a:bodyPr>
            <a:normAutofit/>
          </a:bodyPr>
          <a:lstStyle/>
          <a:p>
            <a:r>
              <a:rPr lang="en-GB"/>
              <a:t>What does it look like?</a:t>
            </a:r>
          </a:p>
        </p:txBody>
      </p:sp>
      <p:pic>
        <p:nvPicPr>
          <p:cNvPr id="4" name="Picture 3">
            <a:extLst>
              <a:ext uri="{FF2B5EF4-FFF2-40B4-BE49-F238E27FC236}">
                <a16:creationId xmlns:a16="http://schemas.microsoft.com/office/drawing/2014/main" id="{8D835EF0-5362-602F-BF4B-EA033DFCEADA}"/>
              </a:ext>
            </a:extLst>
          </p:cNvPr>
          <p:cNvPicPr>
            <a:picLocks noChangeAspect="1"/>
          </p:cNvPicPr>
          <p:nvPr/>
        </p:nvPicPr>
        <p:blipFill rotWithShape="1">
          <a:blip r:embed="rId3"/>
          <a:srcRect l="35407" t="11685" r="35645" b="36180"/>
          <a:stretch/>
        </p:blipFill>
        <p:spPr>
          <a:xfrm>
            <a:off x="5432612" y="1"/>
            <a:ext cx="6759388" cy="6858000"/>
          </a:xfrm>
          <a:prstGeom prst="rect">
            <a:avLst/>
          </a:prstGeom>
        </p:spPr>
      </p:pic>
    </p:spTree>
    <p:extLst>
      <p:ext uri="{BB962C8B-B14F-4D97-AF65-F5344CB8AC3E}">
        <p14:creationId xmlns:p14="http://schemas.microsoft.com/office/powerpoint/2010/main" val="2735302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29F1-23E5-58ED-CFAD-9A9AF529B940}"/>
              </a:ext>
            </a:extLst>
          </p:cNvPr>
          <p:cNvSpPr>
            <a:spLocks noGrp="1"/>
          </p:cNvSpPr>
          <p:nvPr>
            <p:ph type="title"/>
          </p:nvPr>
        </p:nvSpPr>
        <p:spPr>
          <a:xfrm>
            <a:off x="517870" y="978408"/>
            <a:ext cx="11674130" cy="4870457"/>
          </a:xfrm>
        </p:spPr>
        <p:txBody>
          <a:bodyPr/>
          <a:lstStyle/>
          <a:p>
            <a:r>
              <a:rPr lang="en-GB"/>
              <a:t>Why might CPVA occur in families?</a:t>
            </a:r>
          </a:p>
        </p:txBody>
      </p:sp>
    </p:spTree>
    <p:extLst>
      <p:ext uri="{BB962C8B-B14F-4D97-AF65-F5344CB8AC3E}">
        <p14:creationId xmlns:p14="http://schemas.microsoft.com/office/powerpoint/2010/main" val="338211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F77509"/>
            </a:gs>
            <a:gs pos="100000">
              <a:schemeClr val="bg1"/>
            </a:gs>
            <a:gs pos="93000">
              <a:schemeClr val="bg1"/>
            </a:gs>
            <a:gs pos="90000">
              <a:schemeClr val="bg1"/>
            </a:gs>
            <a:gs pos="5000">
              <a:schemeClr val="bg1"/>
            </a:gs>
          </a:gsLst>
          <a:lin ang="5400000" scaled="1"/>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10FBA1-7B89-80EA-CF2F-C6B4C0EDC83E}"/>
              </a:ext>
            </a:extLst>
          </p:cNvPr>
          <p:cNvSpPr>
            <a:spLocks noGrp="1"/>
          </p:cNvSpPr>
          <p:nvPr>
            <p:ph type="title"/>
          </p:nvPr>
        </p:nvSpPr>
        <p:spPr>
          <a:xfrm>
            <a:off x="517869" y="978409"/>
            <a:ext cx="5882931" cy="589134"/>
          </a:xfrm>
        </p:spPr>
        <p:txBody>
          <a:bodyPr>
            <a:normAutofit fontScale="90000"/>
          </a:bodyPr>
          <a:lstStyle/>
          <a:p>
            <a:r>
              <a:rPr lang="en-GB" sz="3600"/>
              <a:t>Why does CPVA happen?</a:t>
            </a:r>
          </a:p>
        </p:txBody>
      </p:sp>
      <p:pic>
        <p:nvPicPr>
          <p:cNvPr id="9" name="Picture 8">
            <a:extLst>
              <a:ext uri="{FF2B5EF4-FFF2-40B4-BE49-F238E27FC236}">
                <a16:creationId xmlns:a16="http://schemas.microsoft.com/office/drawing/2014/main" id="{205BA185-E8B7-8F32-046B-EABD2AB00E35}"/>
              </a:ext>
            </a:extLst>
          </p:cNvPr>
          <p:cNvPicPr>
            <a:picLocks noChangeAspect="1"/>
          </p:cNvPicPr>
          <p:nvPr/>
        </p:nvPicPr>
        <p:blipFill rotWithShape="1">
          <a:blip r:embed="rId3"/>
          <a:srcRect l="36119" t="46097" r="31728" b="23362"/>
          <a:stretch/>
        </p:blipFill>
        <p:spPr>
          <a:xfrm>
            <a:off x="0" y="-36888"/>
            <a:ext cx="12192000" cy="6931775"/>
          </a:xfrm>
          <a:prstGeom prst="rect">
            <a:avLst/>
          </a:prstGeom>
        </p:spPr>
      </p:pic>
    </p:spTree>
    <p:extLst>
      <p:ext uri="{BB962C8B-B14F-4D97-AF65-F5344CB8AC3E}">
        <p14:creationId xmlns:p14="http://schemas.microsoft.com/office/powerpoint/2010/main" val="20271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86F6-E909-6F4E-A86A-DDB7AED004A6}"/>
              </a:ext>
            </a:extLst>
          </p:cNvPr>
          <p:cNvSpPr>
            <a:spLocks noGrp="1"/>
          </p:cNvSpPr>
          <p:nvPr>
            <p:ph type="title"/>
          </p:nvPr>
        </p:nvSpPr>
        <p:spPr>
          <a:xfrm>
            <a:off x="517870" y="978409"/>
            <a:ext cx="11369330" cy="813070"/>
          </a:xfrm>
        </p:spPr>
        <p:txBody>
          <a:bodyPr>
            <a:normAutofit fontScale="90000"/>
          </a:bodyPr>
          <a:lstStyle/>
          <a:p>
            <a:r>
              <a:rPr lang="en-GB"/>
              <a:t>Indicators and behaviours</a:t>
            </a:r>
          </a:p>
        </p:txBody>
      </p:sp>
      <p:sp>
        <p:nvSpPr>
          <p:cNvPr id="3" name="TextBox 2">
            <a:extLst>
              <a:ext uri="{FF2B5EF4-FFF2-40B4-BE49-F238E27FC236}">
                <a16:creationId xmlns:a16="http://schemas.microsoft.com/office/drawing/2014/main" id="{42EEC574-65DE-D222-68C8-4F2F32863E5D}"/>
              </a:ext>
            </a:extLst>
          </p:cNvPr>
          <p:cNvSpPr txBox="1"/>
          <p:nvPr/>
        </p:nvSpPr>
        <p:spPr>
          <a:xfrm>
            <a:off x="466531" y="1973367"/>
            <a:ext cx="8565502" cy="5078313"/>
          </a:xfrm>
          <a:prstGeom prst="rect">
            <a:avLst/>
          </a:prstGeom>
          <a:noFill/>
        </p:spPr>
        <p:txBody>
          <a:bodyPr wrap="square" rtlCol="0">
            <a:spAutoFit/>
          </a:bodyPr>
          <a:lstStyle/>
          <a:p>
            <a:r>
              <a:rPr lang="en-GB"/>
              <a:t>- Physical violence (punching, spitting and kicking)</a:t>
            </a:r>
          </a:p>
          <a:p>
            <a:r>
              <a:rPr lang="en-GB"/>
              <a:t>- Humiliating language and treats (name calling, shouting, swearing, belittling)</a:t>
            </a:r>
          </a:p>
          <a:p>
            <a:r>
              <a:rPr lang="en-GB"/>
              <a:t>- Damage to property</a:t>
            </a:r>
          </a:p>
          <a:p>
            <a:r>
              <a:rPr lang="en-GB"/>
              <a:t>- Stealing from parent/carer or running up debts</a:t>
            </a:r>
          </a:p>
          <a:p>
            <a:r>
              <a:rPr lang="en-GB"/>
              <a:t>- Heightened sexualised behaviours, sexual threats, exposure to pornography</a:t>
            </a:r>
          </a:p>
          <a:p>
            <a:r>
              <a:rPr lang="en-GB"/>
              <a:t>- Abusive to siblings</a:t>
            </a:r>
          </a:p>
          <a:p>
            <a:r>
              <a:rPr lang="en-GB"/>
              <a:t>- Difficulties forming relationships</a:t>
            </a:r>
          </a:p>
          <a:p>
            <a:r>
              <a:rPr lang="en-GB"/>
              <a:t>- Mental Health </a:t>
            </a:r>
          </a:p>
          <a:p>
            <a:r>
              <a:rPr lang="en-GB"/>
              <a:t>- Self-harm or suicidal tendencies</a:t>
            </a:r>
          </a:p>
          <a:p>
            <a:r>
              <a:rPr lang="en-GB"/>
              <a:t>- Disengaging from education</a:t>
            </a:r>
          </a:p>
          <a:p>
            <a:r>
              <a:rPr lang="en-GB"/>
              <a:t>- Misusing substances</a:t>
            </a:r>
          </a:p>
          <a:p>
            <a:r>
              <a:rPr lang="en-GB"/>
              <a:t>- Obsessive use of violent games/pornography</a:t>
            </a:r>
          </a:p>
          <a:p>
            <a:r>
              <a:rPr lang="en-GB"/>
              <a:t>- Poor coping skills</a:t>
            </a:r>
          </a:p>
          <a:p>
            <a:r>
              <a:rPr lang="en-GB"/>
              <a:t>- Engage in risk taking behaviours</a:t>
            </a:r>
          </a:p>
          <a:p>
            <a:r>
              <a:rPr lang="en-GB"/>
              <a:t>- Threaten to use or using knives/other weapons</a:t>
            </a:r>
          </a:p>
          <a:p>
            <a:r>
              <a:rPr lang="en-GB"/>
              <a:t>- Threaten to run away</a:t>
            </a:r>
          </a:p>
          <a:p>
            <a:endParaRPr lang="en-GB"/>
          </a:p>
          <a:p>
            <a:endParaRPr lang="en-GB"/>
          </a:p>
        </p:txBody>
      </p:sp>
      <p:sp>
        <p:nvSpPr>
          <p:cNvPr id="4" name="TextBox 3">
            <a:extLst>
              <a:ext uri="{FF2B5EF4-FFF2-40B4-BE49-F238E27FC236}">
                <a16:creationId xmlns:a16="http://schemas.microsoft.com/office/drawing/2014/main" id="{6206F081-CE88-1AD1-C08D-D125B5C4069D}"/>
              </a:ext>
            </a:extLst>
          </p:cNvPr>
          <p:cNvSpPr txBox="1"/>
          <p:nvPr/>
        </p:nvSpPr>
        <p:spPr>
          <a:xfrm>
            <a:off x="8416212" y="1890698"/>
            <a:ext cx="3638939" cy="923330"/>
          </a:xfrm>
          <a:prstGeom prst="rect">
            <a:avLst/>
          </a:prstGeom>
          <a:noFill/>
        </p:spPr>
        <p:txBody>
          <a:bodyPr wrap="square" rtlCol="0">
            <a:spAutoFit/>
          </a:bodyPr>
          <a:lstStyle/>
          <a:p>
            <a:r>
              <a:rPr lang="en-GB"/>
              <a:t>- Harming or threatening to harm animals/pets</a:t>
            </a:r>
          </a:p>
          <a:p>
            <a:r>
              <a:rPr lang="en-GB"/>
              <a:t>- Parent is fearful of the child</a:t>
            </a:r>
          </a:p>
        </p:txBody>
      </p:sp>
    </p:spTree>
    <p:extLst>
      <p:ext uri="{BB962C8B-B14F-4D97-AF65-F5344CB8AC3E}">
        <p14:creationId xmlns:p14="http://schemas.microsoft.com/office/powerpoint/2010/main" val="411906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FDAF-9AA7-7C61-2C43-9FEBE141D6A5}"/>
              </a:ext>
            </a:extLst>
          </p:cNvPr>
          <p:cNvSpPr>
            <a:spLocks noGrp="1"/>
          </p:cNvSpPr>
          <p:nvPr>
            <p:ph type="title"/>
          </p:nvPr>
        </p:nvSpPr>
        <p:spPr>
          <a:xfrm>
            <a:off x="517870" y="978409"/>
            <a:ext cx="7061490" cy="1175512"/>
          </a:xfrm>
        </p:spPr>
        <p:txBody>
          <a:bodyPr/>
          <a:lstStyle/>
          <a:p>
            <a:r>
              <a:rPr lang="en-GB"/>
              <a:t>How to respond</a:t>
            </a:r>
          </a:p>
        </p:txBody>
      </p:sp>
      <p:sp>
        <p:nvSpPr>
          <p:cNvPr id="3" name="TextBox 2">
            <a:extLst>
              <a:ext uri="{FF2B5EF4-FFF2-40B4-BE49-F238E27FC236}">
                <a16:creationId xmlns:a16="http://schemas.microsoft.com/office/drawing/2014/main" id="{11FE6466-B4DE-0765-E8A9-D6E31F1FA923}"/>
              </a:ext>
            </a:extLst>
          </p:cNvPr>
          <p:cNvSpPr txBox="1"/>
          <p:nvPr/>
        </p:nvSpPr>
        <p:spPr>
          <a:xfrm>
            <a:off x="261257" y="2153921"/>
            <a:ext cx="11625943" cy="3785652"/>
          </a:xfrm>
          <a:prstGeom prst="rect">
            <a:avLst/>
          </a:prstGeom>
          <a:noFill/>
        </p:spPr>
        <p:txBody>
          <a:bodyPr wrap="square" lIns="91440" tIns="45720" rIns="91440" bIns="45720" rtlCol="0" anchor="t">
            <a:spAutoFit/>
          </a:bodyPr>
          <a:lstStyle/>
          <a:p>
            <a:endParaRPr lang="en-GB" sz="2000"/>
          </a:p>
          <a:p>
            <a:r>
              <a:rPr lang="en-GB" sz="2000" dirty="0"/>
              <a:t>- Report it to someone you trust if it is happening to you.</a:t>
            </a:r>
          </a:p>
          <a:p>
            <a:endParaRPr lang="en-GB" sz="2000"/>
          </a:p>
          <a:p>
            <a:r>
              <a:rPr lang="en-GB" sz="2000" dirty="0"/>
              <a:t>- If it is reported to you: Reassure, “you’ve done the right thing in telling us…… it’s not okay for your child to hit you or threaten you like this”.</a:t>
            </a:r>
          </a:p>
          <a:p>
            <a:endParaRPr lang="en-GB" sz="2000"/>
          </a:p>
          <a:p>
            <a:r>
              <a:rPr lang="en-GB" sz="2000" dirty="0"/>
              <a:t>- Reduce guilt, “this is not your fault”.</a:t>
            </a:r>
          </a:p>
          <a:p>
            <a:endParaRPr lang="en-GB" sz="2000"/>
          </a:p>
          <a:p>
            <a:r>
              <a:rPr lang="en-GB" sz="2000" dirty="0"/>
              <a:t>- Signposting to services, “we can help to find you some support”.</a:t>
            </a:r>
          </a:p>
          <a:p>
            <a:endParaRPr lang="en-GB" sz="2000"/>
          </a:p>
          <a:p>
            <a:endParaRPr lang="en-GB" sz="2000"/>
          </a:p>
          <a:p>
            <a:endParaRPr lang="en-GB" sz="2000"/>
          </a:p>
        </p:txBody>
      </p:sp>
      <p:pic>
        <p:nvPicPr>
          <p:cNvPr id="4" name="Picture 3" descr="Image result for communication">
            <a:extLst>
              <a:ext uri="{FF2B5EF4-FFF2-40B4-BE49-F238E27FC236}">
                <a16:creationId xmlns:a16="http://schemas.microsoft.com/office/drawing/2014/main" id="{7DE62ABE-6912-E242-FD48-C4A122397B25}"/>
              </a:ext>
            </a:extLst>
          </p:cNvPr>
          <p:cNvPicPr>
            <a:picLocks noChangeAspect="1"/>
          </p:cNvPicPr>
          <p:nvPr/>
        </p:nvPicPr>
        <p:blipFill>
          <a:blip r:embed="rId3"/>
          <a:stretch>
            <a:fillRect/>
          </a:stretch>
        </p:blipFill>
        <p:spPr>
          <a:xfrm>
            <a:off x="7859198" y="4364462"/>
            <a:ext cx="3943350" cy="2228850"/>
          </a:xfrm>
          <a:prstGeom prst="rect">
            <a:avLst/>
          </a:prstGeom>
        </p:spPr>
      </p:pic>
    </p:spTree>
    <p:extLst>
      <p:ext uri="{BB962C8B-B14F-4D97-AF65-F5344CB8AC3E}">
        <p14:creationId xmlns:p14="http://schemas.microsoft.com/office/powerpoint/2010/main" val="135629303"/>
      </p:ext>
    </p:extLst>
  </p:cSld>
  <p:clrMapOvr>
    <a:masterClrMapping/>
  </p:clrMapOvr>
</p:sld>
</file>

<file path=ppt/theme/theme1.xml><?xml version="1.0" encoding="utf-8"?>
<a:theme xmlns:a="http://schemas.openxmlformats.org/drawingml/2006/main" name="Theme1">
  <a:themeElements>
    <a:clrScheme name="AnalogousFromLightSeedRightStep">
      <a:dk1>
        <a:srgbClr val="000000"/>
      </a:dk1>
      <a:lt1>
        <a:srgbClr val="FFFFFF"/>
      </a:lt1>
      <a:dk2>
        <a:srgbClr val="393620"/>
      </a:dk2>
      <a:lt2>
        <a:srgbClr val="E5E8E2"/>
      </a:lt2>
      <a:accent1>
        <a:srgbClr val="B285D7"/>
      </a:accent1>
      <a:accent2>
        <a:srgbClr val="CA6ACE"/>
      </a:accent2>
      <a:accent3>
        <a:srgbClr val="D785B8"/>
      </a:accent3>
      <a:accent4>
        <a:srgbClr val="CE6A7F"/>
      </a:accent4>
      <a:accent5>
        <a:srgbClr val="D69382"/>
      </a:accent5>
      <a:accent6>
        <a:srgbClr val="C29D5E"/>
      </a:accent6>
      <a:hlink>
        <a:srgbClr val="6E8C55"/>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5B11288-C4D7-47FA-ABDE-4FB8A614CE43}" vid="{FA8BDA03-FF6F-4486-B9B0-7C1104589F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7FA165AF1F744DAC7AB559A2B35B9E" ma:contentTypeVersion="16" ma:contentTypeDescription="Create a new document." ma:contentTypeScope="" ma:versionID="0db151afc543f4b7c9c02d10393db93b">
  <xsd:schema xmlns:xsd="http://www.w3.org/2001/XMLSchema" xmlns:xs="http://www.w3.org/2001/XMLSchema" xmlns:p="http://schemas.microsoft.com/office/2006/metadata/properties" xmlns:ns2="28e9019b-70a0-4a1a-b611-639d257221ad" xmlns:ns3="004b0b44-c7b0-40d2-b2bc-2a05fc51b843" targetNamespace="http://schemas.microsoft.com/office/2006/metadata/properties" ma:root="true" ma:fieldsID="71ca7009d4bcf057e3224173eb01e410" ns2:_="" ns3:_="">
    <xsd:import namespace="28e9019b-70a0-4a1a-b611-639d257221ad"/>
    <xsd:import namespace="004b0b44-c7b0-40d2-b2bc-2a05fc51b8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9019b-70a0-4a1a-b611-639d2572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c2e581-e2e4-4827-84a7-43c942dbb30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4b0b44-c7b0-40d2-b2bc-2a05fc51b84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833a574-1fd1-449e-848c-a67faa2d8c50}" ma:internalName="TaxCatchAll" ma:showField="CatchAllData" ma:web="004b0b44-c7b0-40d2-b2bc-2a05fc51b8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8e9019b-70a0-4a1a-b611-639d257221ad">
      <Terms xmlns="http://schemas.microsoft.com/office/infopath/2007/PartnerControls"/>
    </lcf76f155ced4ddcb4097134ff3c332f>
    <TaxCatchAll xmlns="004b0b44-c7b0-40d2-b2bc-2a05fc51b843" xsi:nil="true"/>
    <SharedWithUsers xmlns="004b0b44-c7b0-40d2-b2bc-2a05fc51b843">
      <UserInfo>
        <DisplayName>Aylisha Holland</DisplayName>
        <AccountId>37</AccountId>
        <AccountType/>
      </UserInfo>
      <UserInfo>
        <DisplayName>Sarah Hamlin</DisplayName>
        <AccountId>55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A5B775-CD47-42A0-9955-64E0F5D66E1C}">
  <ds:schemaRefs>
    <ds:schemaRef ds:uri="004b0b44-c7b0-40d2-b2bc-2a05fc51b843"/>
    <ds:schemaRef ds:uri="28e9019b-70a0-4a1a-b611-639d257221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FA90D0-9963-4016-A0F2-406EABF8EC42}">
  <ds:schemaRefs>
    <ds:schemaRef ds:uri="http://purl.org/dc/elements/1.1/"/>
    <ds:schemaRef ds:uri="http://schemas.openxmlformats.org/package/2006/metadata/core-properties"/>
    <ds:schemaRef ds:uri="28e9019b-70a0-4a1a-b611-639d257221ad"/>
    <ds:schemaRef ds:uri="http://schemas.microsoft.com/office/2006/documentManagement/types"/>
    <ds:schemaRef ds:uri="http://purl.org/dc/terms/"/>
    <ds:schemaRef ds:uri="004b0b44-c7b0-40d2-b2bc-2a05fc51b843"/>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618CF0B-E38F-47E9-982F-A8295FC26B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0</TotalTime>
  <Words>1035</Words>
  <Application>Microsoft Office PowerPoint</Application>
  <PresentationFormat>Widescreen</PresentationFormat>
  <Paragraphs>96</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Bierstadt</vt:lpstr>
      <vt:lpstr>Calibri</vt:lpstr>
      <vt:lpstr>Theme1</vt:lpstr>
      <vt:lpstr>CPVA</vt:lpstr>
      <vt:lpstr>Learning objectives:  - Define Child to Parent Violence and Abuse  - Outline the background and context  - Recognise prevalence and casual factors of CPVA  - Identify behaviours which may form part of CPVA  - Recognise referral routes and pathways for families </vt:lpstr>
      <vt:lpstr>Case Study   </vt:lpstr>
      <vt:lpstr>What is CPVA? </vt:lpstr>
      <vt:lpstr>What does it look like?</vt:lpstr>
      <vt:lpstr>Why might CPVA occur in families?</vt:lpstr>
      <vt:lpstr>Why does CPVA happen?</vt:lpstr>
      <vt:lpstr>Indicators and behaviours</vt:lpstr>
      <vt:lpstr>How to respond</vt:lpstr>
      <vt:lpstr>Tools to support   - Identifying influences on behaviour     - Signs of safety    - Ripple effect </vt:lpstr>
      <vt:lpstr>Referral route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CPVA</dc:title>
  <dc:creator>Aylisha Holland</dc:creator>
  <cp:lastModifiedBy>Katie Pharoah (Staff)</cp:lastModifiedBy>
  <cp:revision>11</cp:revision>
  <dcterms:created xsi:type="dcterms:W3CDTF">2024-02-09T15:01:42Z</dcterms:created>
  <dcterms:modified xsi:type="dcterms:W3CDTF">2025-10-03T15:27:06Z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0x010100BE7FA165AF1F744DAC7AB559A2B35B9E</vt:lpwstr>
  </property>
  <property fmtid="{D5CDD505-2E9C-101B-9397-08002B2CF9AE}" pid="3" name="MediaServiceImageTags">
    <vt:lpwstr/>
  </property>
</Properties>
</file>