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matic SC" panose="00000500000000000000" pitchFamily="2" charset="-79"/>
      <p:regular r:id="rId12"/>
      <p:bold r:id="rId13"/>
    </p:embeddedFont>
    <p:embeddedFont>
      <p:font typeface="Comfortaa" panose="020B0604020202020204" charset="0"/>
      <p:regular r:id="rId14"/>
      <p:bold r:id="rId15"/>
    </p:embeddedFont>
    <p:embeddedFont>
      <p:font typeface="Roboto" panose="02000000000000000000" pitchFamily="2" charset="0"/>
      <p:regular r:id="rId16"/>
      <p:bold r:id="rId17"/>
      <p:italic r:id="rId18"/>
      <p:boldItalic r:id="rId19"/>
    </p:embeddedFont>
    <p:embeddedFont>
      <p:font typeface="Source Code Pro" panose="020B0509030403020204" pitchFamily="49"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600"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29a0405d7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29a0405d7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29a0405d7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29a0405d7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29a0405d7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29a0405d7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29a0405d7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29a0405d7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3dde85a5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3dde85a5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3cbe9338f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3cbe9338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3cbe9338f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3cbe9338f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3d0fd1a60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3d0fd1a60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www.newcastle.gov.uk/services/schools-learning-and-childcare/special-educational-needs-andor-disabilities-send" TargetMode="External"/><Relationship Id="rId13" Type="http://schemas.openxmlformats.org/officeDocument/2006/relationships/hyperlink" Target="http://www.countydurhamfamilies.info/kb5/durham/fsd/localoffer.page?localofferchannel=0" TargetMode="External"/><Relationship Id="rId3" Type="http://schemas.openxmlformats.org/officeDocument/2006/relationships/slideLayout" Target="../slideLayouts/slideLayout1.xml"/><Relationship Id="rId7" Type="http://schemas.openxmlformats.org/officeDocument/2006/relationships/hyperlink" Target="https://natspec.org.uk/colleges/" TargetMode="External"/><Relationship Id="rId12" Type="http://schemas.openxmlformats.org/officeDocument/2006/relationships/hyperlink" Target="https://gateshead-localoffer.org/information-advice-services-and-support/" TargetMode="Externa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hyperlink" Target="https://www.percyhedley.org.uk/northern-counties-school/careers/" TargetMode="External"/><Relationship Id="rId11" Type="http://schemas.openxmlformats.org/officeDocument/2006/relationships/hyperlink" Target="https://www.northumberland.gov.uk/Children/Northumberland-Local-Offer-SEND-0-to-25-years.aspx" TargetMode="External"/><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hyperlink" Target="https://sendlocaloffer.southtyneside.gov.uk/" TargetMode="External"/><Relationship Id="rId4" Type="http://schemas.openxmlformats.org/officeDocument/2006/relationships/notesSlide" Target="../notesSlides/notesSlide9.xml"/><Relationship Id="rId9" Type="http://schemas.openxmlformats.org/officeDocument/2006/relationships/hyperlink" Target="https://my.northtyneside.gov.uk/category/1243/local-offer-special-educational-needs-and-disabilities-send" TargetMode="External"/><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Transitions </a:t>
            </a:r>
            <a:endParaRPr/>
          </a:p>
        </p:txBody>
      </p:sp>
      <p:pic>
        <p:nvPicPr>
          <p:cNvPr id="58" name="Google Shape;58;p13"/>
          <p:cNvPicPr preferRelativeResize="0"/>
          <p:nvPr/>
        </p:nvPicPr>
        <p:blipFill>
          <a:blip r:embed="rId5">
            <a:alphaModFix/>
          </a:blip>
          <a:stretch>
            <a:fillRect/>
          </a:stretch>
        </p:blipFill>
        <p:spPr>
          <a:xfrm>
            <a:off x="6204800" y="3838500"/>
            <a:ext cx="2763300" cy="1089975"/>
          </a:xfrm>
          <a:prstGeom prst="rect">
            <a:avLst/>
          </a:prstGeom>
          <a:noFill/>
          <a:ln>
            <a:noFill/>
          </a:ln>
        </p:spPr>
      </p:pic>
      <p:pic>
        <p:nvPicPr>
          <p:cNvPr id="29" name="Video 28">
            <a:hlinkClick r:id="" action="ppaction://media"/>
            <a:extLst>
              <a:ext uri="{FF2B5EF4-FFF2-40B4-BE49-F238E27FC236}">
                <a16:creationId xmlns:a16="http://schemas.microsoft.com/office/drawing/2014/main" id="{E50E53C9-745F-A9AD-5224-51FF0120EA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915400" y="194300"/>
            <a:ext cx="52700" cy="527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785"/>
    </mc:Choice>
    <mc:Fallback>
      <p:transition spd="slow" advTm="1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8175" y="127325"/>
            <a:ext cx="3326400" cy="1323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5500" dirty="0"/>
              <a:t>Where it begins…</a:t>
            </a:r>
            <a:endParaRPr sz="5500" dirty="0"/>
          </a:p>
        </p:txBody>
      </p:sp>
      <p:pic>
        <p:nvPicPr>
          <p:cNvPr id="64" name="Google Shape;64;p14"/>
          <p:cNvPicPr preferRelativeResize="0"/>
          <p:nvPr/>
        </p:nvPicPr>
        <p:blipFill rotWithShape="1">
          <a:blip r:embed="rId5">
            <a:alphaModFix/>
          </a:blip>
          <a:srcRect/>
          <a:stretch/>
        </p:blipFill>
        <p:spPr>
          <a:xfrm>
            <a:off x="9992695" y="525199"/>
            <a:ext cx="860301" cy="694946"/>
          </a:xfrm>
          <a:prstGeom prst="rect">
            <a:avLst/>
          </a:prstGeom>
          <a:noFill/>
          <a:ln>
            <a:noFill/>
          </a:ln>
        </p:spPr>
      </p:pic>
      <p:sp>
        <p:nvSpPr>
          <p:cNvPr id="65" name="Google Shape;65;p14"/>
          <p:cNvSpPr txBox="1"/>
          <p:nvPr/>
        </p:nvSpPr>
        <p:spPr>
          <a:xfrm>
            <a:off x="226125" y="1372925"/>
            <a:ext cx="83721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latin typeface="Comfortaa"/>
                <a:ea typeface="Comfortaa"/>
                <a:cs typeface="Comfortaa"/>
                <a:sym typeface="Comfortaa"/>
              </a:rPr>
              <a:t>Moving towards adulthood is a big change for learners and their families. We aim to provide information, support and advice to enable informed decisions to be made. From Year 9 onwards transition planning will begin involving reviewing EHCP and ensuring Preparation for adulthood targets are in place. </a:t>
            </a:r>
            <a:endParaRPr sz="1600" dirty="0">
              <a:latin typeface="Comfortaa"/>
              <a:ea typeface="Comfortaa"/>
              <a:cs typeface="Comfortaa"/>
              <a:sym typeface="Comfortaa"/>
            </a:endParaRPr>
          </a:p>
          <a:p>
            <a:pPr marL="0" lvl="0" indent="0" algn="l" rtl="0">
              <a:spcBef>
                <a:spcPts val="0"/>
              </a:spcBef>
              <a:spcAft>
                <a:spcPts val="0"/>
              </a:spcAft>
              <a:buNone/>
            </a:pPr>
            <a:endParaRPr sz="1600" dirty="0">
              <a:latin typeface="Comfortaa"/>
              <a:ea typeface="Comfortaa"/>
              <a:cs typeface="Comfortaa"/>
              <a:sym typeface="Comfortaa"/>
            </a:endParaRPr>
          </a:p>
          <a:p>
            <a:pPr marL="0" lvl="0" indent="0" algn="l" rtl="0">
              <a:spcBef>
                <a:spcPts val="0"/>
              </a:spcBef>
              <a:spcAft>
                <a:spcPts val="0"/>
              </a:spcAft>
              <a:buNone/>
            </a:pPr>
            <a:r>
              <a:rPr lang="en" sz="1600" dirty="0">
                <a:latin typeface="Comfortaa"/>
                <a:ea typeface="Comfortaa"/>
                <a:cs typeface="Comfortaa"/>
                <a:sym typeface="Comfortaa"/>
              </a:rPr>
              <a:t>This will be a multi-disciplinary team approach to ensure contribution and consistency across all areas including parents/carers, social care, health and education.</a:t>
            </a:r>
            <a:r>
              <a:rPr lang="en" dirty="0">
                <a:latin typeface="Comfortaa"/>
                <a:ea typeface="Comfortaa"/>
                <a:cs typeface="Comfortaa"/>
                <a:sym typeface="Comfortaa"/>
              </a:rPr>
              <a:t> </a:t>
            </a:r>
            <a:endParaRPr dirty="0">
              <a:latin typeface="Comfortaa"/>
              <a:ea typeface="Comfortaa"/>
              <a:cs typeface="Comfortaa"/>
              <a:sym typeface="Comfortaa"/>
            </a:endParaRPr>
          </a:p>
        </p:txBody>
      </p:sp>
      <p:pic>
        <p:nvPicPr>
          <p:cNvPr id="66" name="Google Shape;66;p14"/>
          <p:cNvPicPr preferRelativeResize="0"/>
          <p:nvPr/>
        </p:nvPicPr>
        <p:blipFill>
          <a:blip r:embed="rId6">
            <a:alphaModFix/>
          </a:blip>
          <a:stretch>
            <a:fillRect/>
          </a:stretch>
        </p:blipFill>
        <p:spPr>
          <a:xfrm>
            <a:off x="6023550" y="3782775"/>
            <a:ext cx="2852875" cy="1125300"/>
          </a:xfrm>
          <a:prstGeom prst="rect">
            <a:avLst/>
          </a:prstGeom>
          <a:noFill/>
          <a:ln>
            <a:noFill/>
          </a:ln>
        </p:spPr>
      </p:pic>
      <p:pic>
        <p:nvPicPr>
          <p:cNvPr id="24" name="Video 23">
            <a:hlinkClick r:id="" action="ppaction://media"/>
            <a:extLst>
              <a:ext uri="{FF2B5EF4-FFF2-40B4-BE49-F238E27FC236}">
                <a16:creationId xmlns:a16="http://schemas.microsoft.com/office/drawing/2014/main" id="{A4DDFA8D-9C5C-E240-4B96-1E00345B91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867549" y="235425"/>
            <a:ext cx="50325" cy="5032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844"/>
    </mc:Choice>
    <mc:Fallback>
      <p:transition spd="slow" advTm="2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5">
            <a:alphaModFix/>
          </a:blip>
          <a:srcRect/>
          <a:stretch/>
        </p:blipFill>
        <p:spPr>
          <a:xfrm>
            <a:off x="9697320" y="3336299"/>
            <a:ext cx="860301" cy="694946"/>
          </a:xfrm>
          <a:prstGeom prst="rect">
            <a:avLst/>
          </a:prstGeom>
          <a:noFill/>
          <a:ln>
            <a:noFill/>
          </a:ln>
        </p:spPr>
      </p:pic>
      <p:sp>
        <p:nvSpPr>
          <p:cNvPr id="72" name="Google Shape;72;p15"/>
          <p:cNvSpPr txBox="1"/>
          <p:nvPr/>
        </p:nvSpPr>
        <p:spPr>
          <a:xfrm>
            <a:off x="358500" y="442025"/>
            <a:ext cx="209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73" name="Google Shape;73;p15"/>
          <p:cNvSpPr/>
          <p:nvPr/>
        </p:nvSpPr>
        <p:spPr>
          <a:xfrm>
            <a:off x="479975" y="584625"/>
            <a:ext cx="2281500" cy="1385100"/>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latin typeface="Amatic SC"/>
                <a:ea typeface="Amatic SC"/>
                <a:cs typeface="Amatic SC"/>
                <a:sym typeface="Amatic SC"/>
              </a:rPr>
              <a:t>Independent living skills </a:t>
            </a:r>
            <a:endParaRPr sz="2100">
              <a:latin typeface="Amatic SC"/>
              <a:ea typeface="Amatic SC"/>
              <a:cs typeface="Amatic SC"/>
              <a:sym typeface="Amatic SC"/>
            </a:endParaRPr>
          </a:p>
        </p:txBody>
      </p:sp>
      <p:sp>
        <p:nvSpPr>
          <p:cNvPr id="74" name="Google Shape;74;p15"/>
          <p:cNvSpPr/>
          <p:nvPr/>
        </p:nvSpPr>
        <p:spPr>
          <a:xfrm>
            <a:off x="6296075" y="502775"/>
            <a:ext cx="2281500" cy="1385100"/>
          </a:xfrm>
          <a:prstGeom prst="roundRect">
            <a:avLst>
              <a:gd name="adj" fmla="val 16667"/>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latin typeface="Amatic SC"/>
                <a:ea typeface="Amatic SC"/>
                <a:cs typeface="Amatic SC"/>
                <a:sym typeface="Amatic SC"/>
              </a:rPr>
              <a:t>Friends, Relationships and community </a:t>
            </a:r>
            <a:endParaRPr sz="2100">
              <a:latin typeface="Amatic SC"/>
              <a:ea typeface="Amatic SC"/>
              <a:cs typeface="Amatic SC"/>
              <a:sym typeface="Amatic SC"/>
            </a:endParaRPr>
          </a:p>
        </p:txBody>
      </p:sp>
      <p:sp>
        <p:nvSpPr>
          <p:cNvPr id="75" name="Google Shape;75;p15"/>
          <p:cNvSpPr/>
          <p:nvPr/>
        </p:nvSpPr>
        <p:spPr>
          <a:xfrm>
            <a:off x="479975" y="2888225"/>
            <a:ext cx="2281500" cy="13851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latin typeface="Amatic SC"/>
                <a:ea typeface="Amatic SC"/>
                <a:cs typeface="Amatic SC"/>
                <a:sym typeface="Amatic SC"/>
              </a:rPr>
              <a:t>Good health and wellbeing</a:t>
            </a:r>
            <a:endParaRPr sz="2100">
              <a:latin typeface="Amatic SC"/>
              <a:ea typeface="Amatic SC"/>
              <a:cs typeface="Amatic SC"/>
              <a:sym typeface="Amatic SC"/>
            </a:endParaRPr>
          </a:p>
        </p:txBody>
      </p:sp>
      <p:sp>
        <p:nvSpPr>
          <p:cNvPr id="76" name="Google Shape;76;p15"/>
          <p:cNvSpPr/>
          <p:nvPr/>
        </p:nvSpPr>
        <p:spPr>
          <a:xfrm>
            <a:off x="6342100" y="2824200"/>
            <a:ext cx="2281500" cy="13851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latin typeface="Amatic SC"/>
                <a:ea typeface="Amatic SC"/>
                <a:cs typeface="Amatic SC"/>
                <a:sym typeface="Amatic SC"/>
              </a:rPr>
              <a:t>World of work</a:t>
            </a:r>
            <a:endParaRPr sz="2100">
              <a:latin typeface="Amatic SC"/>
              <a:ea typeface="Amatic SC"/>
              <a:cs typeface="Amatic SC"/>
              <a:sym typeface="Amatic SC"/>
            </a:endParaRPr>
          </a:p>
        </p:txBody>
      </p:sp>
      <p:cxnSp>
        <p:nvCxnSpPr>
          <p:cNvPr id="77" name="Google Shape;77;p15"/>
          <p:cNvCxnSpPr/>
          <p:nvPr/>
        </p:nvCxnSpPr>
        <p:spPr>
          <a:xfrm rot="5400000" flipH="1">
            <a:off x="2792850" y="1501275"/>
            <a:ext cx="366600" cy="275100"/>
          </a:xfrm>
          <a:prstGeom prst="straightConnector1">
            <a:avLst/>
          </a:prstGeom>
          <a:noFill/>
          <a:ln w="9525" cap="flat" cmpd="sng">
            <a:solidFill>
              <a:schemeClr val="accent1"/>
            </a:solidFill>
            <a:prstDash val="solid"/>
            <a:round/>
            <a:headEnd type="none" w="med" len="med"/>
            <a:tailEnd type="triangle" w="med" len="med"/>
          </a:ln>
        </p:spPr>
      </p:cxnSp>
      <p:cxnSp>
        <p:nvCxnSpPr>
          <p:cNvPr id="78" name="Google Shape;78;p15"/>
          <p:cNvCxnSpPr/>
          <p:nvPr/>
        </p:nvCxnSpPr>
        <p:spPr>
          <a:xfrm flipH="1">
            <a:off x="2888550" y="3293500"/>
            <a:ext cx="366600" cy="275100"/>
          </a:xfrm>
          <a:prstGeom prst="straightConnector1">
            <a:avLst/>
          </a:prstGeom>
          <a:noFill/>
          <a:ln w="9525" cap="flat" cmpd="sng">
            <a:solidFill>
              <a:schemeClr val="accent1"/>
            </a:solidFill>
            <a:prstDash val="solid"/>
            <a:round/>
            <a:headEnd type="none" w="med" len="med"/>
            <a:tailEnd type="triangle" w="med" len="med"/>
          </a:ln>
        </p:spPr>
      </p:cxnSp>
      <p:sp>
        <p:nvSpPr>
          <p:cNvPr id="79" name="Google Shape;79;p15"/>
          <p:cNvSpPr txBox="1">
            <a:spLocks noGrp="1"/>
          </p:cNvSpPr>
          <p:nvPr>
            <p:ph type="ctrTitle"/>
          </p:nvPr>
        </p:nvSpPr>
        <p:spPr>
          <a:xfrm flipH="1">
            <a:off x="3059063" y="1630200"/>
            <a:ext cx="2939400" cy="188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500"/>
              <a:t>Preparation for adulthood</a:t>
            </a:r>
            <a:endParaRPr sz="4500"/>
          </a:p>
        </p:txBody>
      </p:sp>
      <p:cxnSp>
        <p:nvCxnSpPr>
          <p:cNvPr id="80" name="Google Shape;80;p15"/>
          <p:cNvCxnSpPr/>
          <p:nvPr/>
        </p:nvCxnSpPr>
        <p:spPr>
          <a:xfrm rot="10800000" flipH="1">
            <a:off x="5929800" y="1572325"/>
            <a:ext cx="295500" cy="387300"/>
          </a:xfrm>
          <a:prstGeom prst="straightConnector1">
            <a:avLst/>
          </a:prstGeom>
          <a:noFill/>
          <a:ln w="9525" cap="flat" cmpd="sng">
            <a:solidFill>
              <a:schemeClr val="accent1"/>
            </a:solidFill>
            <a:prstDash val="solid"/>
            <a:round/>
            <a:headEnd type="none" w="med" len="med"/>
            <a:tailEnd type="triangle" w="med" len="med"/>
          </a:ln>
        </p:spPr>
      </p:cxnSp>
      <p:cxnSp>
        <p:nvCxnSpPr>
          <p:cNvPr id="81" name="Google Shape;81;p15"/>
          <p:cNvCxnSpPr/>
          <p:nvPr/>
        </p:nvCxnSpPr>
        <p:spPr>
          <a:xfrm>
            <a:off x="5726100" y="3293875"/>
            <a:ext cx="376800" cy="295500"/>
          </a:xfrm>
          <a:prstGeom prst="straightConnector1">
            <a:avLst/>
          </a:prstGeom>
          <a:noFill/>
          <a:ln w="9525" cap="flat" cmpd="sng">
            <a:solidFill>
              <a:schemeClr val="accent1"/>
            </a:solidFill>
            <a:prstDash val="solid"/>
            <a:round/>
            <a:headEnd type="none" w="med" len="med"/>
            <a:tailEnd type="triangle" w="med" len="med"/>
          </a:ln>
        </p:spPr>
      </p:cxnSp>
      <p:pic>
        <p:nvPicPr>
          <p:cNvPr id="82" name="Google Shape;82;p15"/>
          <p:cNvPicPr preferRelativeResize="0"/>
          <p:nvPr/>
        </p:nvPicPr>
        <p:blipFill>
          <a:blip r:embed="rId6">
            <a:alphaModFix/>
          </a:blip>
          <a:stretch>
            <a:fillRect/>
          </a:stretch>
        </p:blipFill>
        <p:spPr>
          <a:xfrm>
            <a:off x="3847125" y="4333675"/>
            <a:ext cx="1714500" cy="676275"/>
          </a:xfrm>
          <a:prstGeom prst="rect">
            <a:avLst/>
          </a:prstGeom>
          <a:noFill/>
          <a:ln>
            <a:noFill/>
          </a:ln>
        </p:spPr>
      </p:pic>
      <p:pic>
        <p:nvPicPr>
          <p:cNvPr id="6" name="Video 5">
            <a:hlinkClick r:id="" action="ppaction://media"/>
            <a:extLst>
              <a:ext uri="{FF2B5EF4-FFF2-40B4-BE49-F238E27FC236}">
                <a16:creationId xmlns:a16="http://schemas.microsoft.com/office/drawing/2014/main" id="{DAB9A901-6922-7CCE-311C-71EB76AF85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8945686" y="162675"/>
            <a:ext cx="80213" cy="80213"/>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695"/>
    </mc:Choice>
    <mc:Fallback>
      <p:transition spd="slow" advTm="2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311700" y="392150"/>
            <a:ext cx="2002500" cy="783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7100"/>
              <a:t>Careers</a:t>
            </a:r>
            <a:endParaRPr sz="7100"/>
          </a:p>
        </p:txBody>
      </p:sp>
      <p:pic>
        <p:nvPicPr>
          <p:cNvPr id="88" name="Google Shape;88;p16"/>
          <p:cNvPicPr preferRelativeResize="0"/>
          <p:nvPr/>
        </p:nvPicPr>
        <p:blipFill rotWithShape="1">
          <a:blip r:embed="rId5">
            <a:alphaModFix/>
          </a:blip>
          <a:srcRect l="-63870" t="118830" r="63870" b="-118830"/>
          <a:stretch/>
        </p:blipFill>
        <p:spPr>
          <a:xfrm>
            <a:off x="5453097" y="3781450"/>
            <a:ext cx="3556248" cy="1017984"/>
          </a:xfrm>
          <a:prstGeom prst="rect">
            <a:avLst/>
          </a:prstGeom>
          <a:noFill/>
          <a:ln>
            <a:noFill/>
          </a:ln>
        </p:spPr>
      </p:pic>
      <p:pic>
        <p:nvPicPr>
          <p:cNvPr id="89" name="Google Shape;89;p16"/>
          <p:cNvPicPr preferRelativeResize="0"/>
          <p:nvPr/>
        </p:nvPicPr>
        <p:blipFill rotWithShape="1">
          <a:blip r:embed="rId6">
            <a:alphaModFix/>
          </a:blip>
          <a:srcRect/>
          <a:stretch/>
        </p:blipFill>
        <p:spPr>
          <a:xfrm>
            <a:off x="9483295" y="3407574"/>
            <a:ext cx="860301" cy="694946"/>
          </a:xfrm>
          <a:prstGeom prst="rect">
            <a:avLst/>
          </a:prstGeom>
          <a:noFill/>
          <a:ln>
            <a:noFill/>
          </a:ln>
        </p:spPr>
      </p:pic>
      <p:sp>
        <p:nvSpPr>
          <p:cNvPr id="90" name="Google Shape;90;p16"/>
          <p:cNvSpPr txBox="1"/>
          <p:nvPr/>
        </p:nvSpPr>
        <p:spPr>
          <a:xfrm>
            <a:off x="460375" y="1338325"/>
            <a:ext cx="83112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Comfortaa"/>
                <a:ea typeface="Comfortaa"/>
                <a:cs typeface="Comfortaa"/>
                <a:sym typeface="Comfortaa"/>
              </a:rPr>
              <a:t>Our aim is to provide our learners with information, advice and guidance on the full range of opportunities available to them as they progress through their education and onto their next transitions and in to adulthood.</a:t>
            </a:r>
            <a:endParaRPr dirty="0">
              <a:latin typeface="Comfortaa"/>
              <a:ea typeface="Comfortaa"/>
              <a:cs typeface="Comfortaa"/>
              <a:sym typeface="Comfortaa"/>
            </a:endParaRPr>
          </a:p>
          <a:p>
            <a:pPr marL="0" lvl="0" indent="0" algn="l" rtl="0">
              <a:spcBef>
                <a:spcPts val="0"/>
              </a:spcBef>
              <a:spcAft>
                <a:spcPts val="0"/>
              </a:spcAft>
              <a:buNone/>
            </a:pPr>
            <a:endParaRPr dirty="0">
              <a:latin typeface="Comfortaa"/>
              <a:ea typeface="Comfortaa"/>
              <a:cs typeface="Comfortaa"/>
              <a:sym typeface="Comfortaa"/>
            </a:endParaRPr>
          </a:p>
          <a:p>
            <a:pPr marL="0" lvl="0" indent="0" algn="l" rtl="0">
              <a:spcBef>
                <a:spcPts val="0"/>
              </a:spcBef>
              <a:spcAft>
                <a:spcPts val="0"/>
              </a:spcAft>
              <a:buNone/>
            </a:pPr>
            <a:r>
              <a:rPr lang="en" dirty="0">
                <a:latin typeface="Comfortaa"/>
                <a:ea typeface="Comfortaa"/>
                <a:cs typeface="Comfortaa"/>
                <a:sym typeface="Comfortaa"/>
              </a:rPr>
              <a:t>We intend to raise the aspirations of our learners and provide them with the knowledge and skills to develop their own career path.</a:t>
            </a:r>
            <a:endParaRPr dirty="0">
              <a:latin typeface="Comfortaa"/>
              <a:ea typeface="Comfortaa"/>
              <a:cs typeface="Comfortaa"/>
              <a:sym typeface="Comfortaa"/>
            </a:endParaRPr>
          </a:p>
          <a:p>
            <a:pPr marL="0" lvl="0" indent="0" algn="l" rtl="0">
              <a:spcBef>
                <a:spcPts val="0"/>
              </a:spcBef>
              <a:spcAft>
                <a:spcPts val="0"/>
              </a:spcAft>
              <a:buNone/>
            </a:pPr>
            <a:endParaRPr dirty="0">
              <a:latin typeface="Amatic SC"/>
              <a:ea typeface="Amatic SC"/>
              <a:cs typeface="Amatic SC"/>
              <a:sym typeface="Amatic SC"/>
            </a:endParaRPr>
          </a:p>
          <a:p>
            <a:pPr marL="0" lvl="0" indent="0" algn="l" rtl="0">
              <a:spcBef>
                <a:spcPts val="0"/>
              </a:spcBef>
              <a:spcAft>
                <a:spcPts val="0"/>
              </a:spcAft>
              <a:buNone/>
            </a:pPr>
            <a:r>
              <a:rPr lang="en" dirty="0">
                <a:latin typeface="Comfortaa"/>
                <a:ea typeface="Comfortaa"/>
                <a:cs typeface="Comfortaa"/>
                <a:sym typeface="Comfortaa"/>
              </a:rPr>
              <a:t>Careers is defined as a pathway through life which is individual for each learners. This can include</a:t>
            </a:r>
            <a:endParaRPr dirty="0">
              <a:latin typeface="Comfortaa"/>
              <a:ea typeface="Comfortaa"/>
              <a:cs typeface="Comfortaa"/>
              <a:sym typeface="Comfortaa"/>
            </a:endParaRPr>
          </a:p>
          <a:p>
            <a:pPr marL="0" lvl="0" indent="0" algn="l" rtl="0">
              <a:spcBef>
                <a:spcPts val="0"/>
              </a:spcBef>
              <a:spcAft>
                <a:spcPts val="0"/>
              </a:spcAft>
              <a:buNone/>
            </a:pPr>
            <a:endParaRPr dirty="0">
              <a:latin typeface="Amatic SC"/>
              <a:ea typeface="Amatic SC"/>
              <a:cs typeface="Amatic SC"/>
              <a:sym typeface="Amatic SC"/>
            </a:endParaRPr>
          </a:p>
          <a:p>
            <a:pPr marL="457200" lvl="0" indent="-317500" algn="l" rtl="0">
              <a:spcBef>
                <a:spcPts val="0"/>
              </a:spcBef>
              <a:spcAft>
                <a:spcPts val="0"/>
              </a:spcAft>
              <a:buSzPts val="1400"/>
              <a:buFont typeface="Comfortaa"/>
              <a:buChar char="●"/>
            </a:pPr>
            <a:r>
              <a:rPr lang="en" dirty="0">
                <a:latin typeface="Comfortaa"/>
                <a:ea typeface="Comfortaa"/>
                <a:cs typeface="Comfortaa"/>
                <a:sym typeface="Comfortaa"/>
              </a:rPr>
              <a:t>Further education </a:t>
            </a:r>
            <a:endParaRPr dirty="0">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dirty="0">
                <a:latin typeface="Comfortaa"/>
                <a:ea typeface="Comfortaa"/>
                <a:cs typeface="Comfortaa"/>
                <a:sym typeface="Comfortaa"/>
              </a:rPr>
              <a:t>Paid work</a:t>
            </a:r>
            <a:endParaRPr dirty="0">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dirty="0">
                <a:latin typeface="Comfortaa"/>
                <a:ea typeface="Comfortaa"/>
                <a:cs typeface="Comfortaa"/>
                <a:sym typeface="Comfortaa"/>
              </a:rPr>
              <a:t>Voluntary work</a:t>
            </a:r>
            <a:endParaRPr dirty="0">
              <a:latin typeface="Comfortaa"/>
              <a:ea typeface="Comfortaa"/>
              <a:cs typeface="Comfortaa"/>
              <a:sym typeface="Comfortaa"/>
            </a:endParaRPr>
          </a:p>
          <a:p>
            <a:pPr marL="0" lvl="0" indent="0" algn="l" rtl="0">
              <a:spcBef>
                <a:spcPts val="0"/>
              </a:spcBef>
              <a:spcAft>
                <a:spcPts val="0"/>
              </a:spcAft>
              <a:buNone/>
            </a:pPr>
            <a:endParaRPr dirty="0">
              <a:latin typeface="Amatic SC"/>
              <a:ea typeface="Amatic SC"/>
              <a:cs typeface="Amatic SC"/>
              <a:sym typeface="Amatic SC"/>
            </a:endParaRPr>
          </a:p>
          <a:p>
            <a:pPr marL="0" lvl="0" indent="0" algn="l" rtl="0">
              <a:spcBef>
                <a:spcPts val="0"/>
              </a:spcBef>
              <a:spcAft>
                <a:spcPts val="0"/>
              </a:spcAft>
              <a:buNone/>
            </a:pPr>
            <a:endParaRPr dirty="0">
              <a:latin typeface="Amatic SC"/>
              <a:ea typeface="Amatic SC"/>
              <a:cs typeface="Amatic SC"/>
              <a:sym typeface="Amatic SC"/>
            </a:endParaRPr>
          </a:p>
          <a:p>
            <a:pPr marL="0" lvl="0" indent="0" algn="l" rtl="0">
              <a:spcBef>
                <a:spcPts val="0"/>
              </a:spcBef>
              <a:spcAft>
                <a:spcPts val="0"/>
              </a:spcAft>
              <a:buNone/>
            </a:pPr>
            <a:endParaRPr dirty="0">
              <a:latin typeface="Amatic SC"/>
              <a:ea typeface="Amatic SC"/>
              <a:cs typeface="Amatic SC"/>
              <a:sym typeface="Amatic SC"/>
            </a:endParaRPr>
          </a:p>
        </p:txBody>
      </p:sp>
      <p:sp>
        <p:nvSpPr>
          <p:cNvPr id="91" name="Google Shape;91;p16"/>
          <p:cNvSpPr txBox="1"/>
          <p:nvPr/>
        </p:nvSpPr>
        <p:spPr>
          <a:xfrm>
            <a:off x="3047400" y="3535500"/>
            <a:ext cx="42369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Apprenticeships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Traineeships</a:t>
            </a:r>
            <a:endParaRPr>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a:latin typeface="Comfortaa"/>
                <a:ea typeface="Comfortaa"/>
                <a:cs typeface="Comfortaa"/>
                <a:sym typeface="Comfortaa"/>
              </a:rPr>
              <a:t>Social care package </a:t>
            </a:r>
            <a:endParaRPr>
              <a:latin typeface="Comfortaa"/>
              <a:ea typeface="Comfortaa"/>
              <a:cs typeface="Comfortaa"/>
              <a:sym typeface="Comfortaa"/>
            </a:endParaRPr>
          </a:p>
          <a:p>
            <a:pPr marL="457200" lvl="0" indent="0" algn="l" rtl="0">
              <a:spcBef>
                <a:spcPts val="0"/>
              </a:spcBef>
              <a:spcAft>
                <a:spcPts val="0"/>
              </a:spcAft>
              <a:buNone/>
            </a:pPr>
            <a:endParaRPr>
              <a:latin typeface="Comfortaa"/>
              <a:ea typeface="Comfortaa"/>
              <a:cs typeface="Comfortaa"/>
              <a:sym typeface="Comfortaa"/>
            </a:endParaRPr>
          </a:p>
        </p:txBody>
      </p:sp>
      <p:pic>
        <p:nvPicPr>
          <p:cNvPr id="92" name="Google Shape;92;p16"/>
          <p:cNvPicPr preferRelativeResize="0"/>
          <p:nvPr/>
        </p:nvPicPr>
        <p:blipFill>
          <a:blip r:embed="rId7">
            <a:alphaModFix/>
          </a:blip>
          <a:stretch>
            <a:fillRect/>
          </a:stretch>
        </p:blipFill>
        <p:spPr>
          <a:xfrm>
            <a:off x="6796969" y="4102525"/>
            <a:ext cx="2201831" cy="868500"/>
          </a:xfrm>
          <a:prstGeom prst="rect">
            <a:avLst/>
          </a:prstGeom>
          <a:noFill/>
          <a:ln>
            <a:noFill/>
          </a:ln>
        </p:spPr>
      </p:pic>
      <p:pic>
        <p:nvPicPr>
          <p:cNvPr id="5" name="Video 4">
            <a:hlinkClick r:id="" action="ppaction://media"/>
            <a:extLst>
              <a:ext uri="{FF2B5EF4-FFF2-40B4-BE49-F238E27FC236}">
                <a16:creationId xmlns:a16="http://schemas.microsoft.com/office/drawing/2014/main" id="{60AA1BAE-178C-AE26-6044-8B88C050D0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flipH="1">
            <a:off x="8683625" y="172475"/>
            <a:ext cx="87950" cy="879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606"/>
    </mc:Choice>
    <mc:Fallback>
      <p:transition spd="slow" advTm="3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a:off x="0" y="66250"/>
            <a:ext cx="2568600" cy="10179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4100"/>
              <a:t>Destination data </a:t>
            </a:r>
            <a:r>
              <a:rPr lang="en" sz="4300"/>
              <a:t> </a:t>
            </a:r>
            <a:endParaRPr sz="4300"/>
          </a:p>
        </p:txBody>
      </p:sp>
      <p:sp>
        <p:nvSpPr>
          <p:cNvPr id="99" name="Google Shape;99;p17"/>
          <p:cNvSpPr txBox="1"/>
          <p:nvPr/>
        </p:nvSpPr>
        <p:spPr>
          <a:xfrm>
            <a:off x="236300" y="1205925"/>
            <a:ext cx="18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00" name="Google Shape;100;p17"/>
          <p:cNvSpPr txBox="1"/>
          <p:nvPr/>
        </p:nvSpPr>
        <p:spPr>
          <a:xfrm>
            <a:off x="195550" y="1277225"/>
            <a:ext cx="307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01" name="Google Shape;101;p17"/>
          <p:cNvSpPr txBox="1"/>
          <p:nvPr/>
        </p:nvSpPr>
        <p:spPr>
          <a:xfrm>
            <a:off x="195550" y="1053150"/>
            <a:ext cx="87591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102" name="Google Shape;102;p17"/>
          <p:cNvPicPr preferRelativeResize="0"/>
          <p:nvPr/>
        </p:nvPicPr>
        <p:blipFill rotWithShape="1">
          <a:blip r:embed="rId5">
            <a:alphaModFix/>
          </a:blip>
          <a:srcRect l="13278" t="10206" r="14320" b="17150"/>
          <a:stretch/>
        </p:blipFill>
        <p:spPr>
          <a:xfrm>
            <a:off x="1326125" y="851150"/>
            <a:ext cx="6620352" cy="3736276"/>
          </a:xfrm>
          <a:prstGeom prst="rect">
            <a:avLst/>
          </a:prstGeom>
          <a:noFill/>
          <a:ln>
            <a:noFill/>
          </a:ln>
        </p:spPr>
      </p:pic>
      <p:pic>
        <p:nvPicPr>
          <p:cNvPr id="5" name="Video 4">
            <a:hlinkClick r:id="" action="ppaction://media"/>
            <a:extLst>
              <a:ext uri="{FF2B5EF4-FFF2-40B4-BE49-F238E27FC236}">
                <a16:creationId xmlns:a16="http://schemas.microsoft.com/office/drawing/2014/main" id="{4BA9E1C8-E2F8-96B7-4A01-FA2CF56C54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flipV="1">
            <a:off x="8829674" y="102600"/>
            <a:ext cx="78025" cy="7802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639"/>
    </mc:Choice>
    <mc:Fallback>
      <p:transition spd="slow" advTm="2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ctrTitle"/>
          </p:nvPr>
        </p:nvSpPr>
        <p:spPr>
          <a:xfrm>
            <a:off x="0" y="66250"/>
            <a:ext cx="5862600" cy="1231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100"/>
              <a:t>Identifying an appropriate provision</a:t>
            </a:r>
            <a:r>
              <a:rPr lang="en" sz="4300"/>
              <a:t> </a:t>
            </a:r>
            <a:endParaRPr sz="4300"/>
          </a:p>
        </p:txBody>
      </p:sp>
      <p:sp>
        <p:nvSpPr>
          <p:cNvPr id="110" name="Google Shape;110;p18"/>
          <p:cNvSpPr txBox="1"/>
          <p:nvPr/>
        </p:nvSpPr>
        <p:spPr>
          <a:xfrm>
            <a:off x="236300" y="1205925"/>
            <a:ext cx="18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11" name="Google Shape;111;p18"/>
          <p:cNvSpPr txBox="1"/>
          <p:nvPr/>
        </p:nvSpPr>
        <p:spPr>
          <a:xfrm>
            <a:off x="195550" y="1277225"/>
            <a:ext cx="307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12" name="Google Shape;112;p18"/>
          <p:cNvSpPr/>
          <p:nvPr/>
        </p:nvSpPr>
        <p:spPr>
          <a:xfrm rot="984884" flipH="1">
            <a:off x="6580090" y="2556505"/>
            <a:ext cx="1116820" cy="57901"/>
          </a:xfrm>
          <a:prstGeom prst="roundRect">
            <a:avLst>
              <a:gd name="adj" fmla="val 50000"/>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rot="-984884">
            <a:off x="5557569" y="2556505"/>
            <a:ext cx="1116820" cy="57901"/>
          </a:xfrm>
          <a:prstGeom prst="roundRect">
            <a:avLst>
              <a:gd name="adj" fmla="val 50000"/>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p:nvPr/>
        </p:nvSpPr>
        <p:spPr>
          <a:xfrm rot="984884" flipH="1">
            <a:off x="4522797" y="2556505"/>
            <a:ext cx="1116820" cy="57901"/>
          </a:xfrm>
          <a:prstGeom prst="roundRect">
            <a:avLst>
              <a:gd name="adj" fmla="val 50000"/>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rot="-984884">
            <a:off x="3500275" y="2556505"/>
            <a:ext cx="1116820" cy="57901"/>
          </a:xfrm>
          <a:prstGeom prst="roundRect">
            <a:avLst>
              <a:gd name="adj" fmla="val 50000"/>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rot="984884" flipH="1">
            <a:off x="2469620" y="2556505"/>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18"/>
          <p:cNvGrpSpPr/>
          <p:nvPr/>
        </p:nvGrpSpPr>
        <p:grpSpPr>
          <a:xfrm>
            <a:off x="2694353" y="2617313"/>
            <a:ext cx="1712700" cy="1230715"/>
            <a:chOff x="2683803" y="2543425"/>
            <a:chExt cx="1712700" cy="1230715"/>
          </a:xfrm>
        </p:grpSpPr>
        <p:sp>
          <p:nvSpPr>
            <p:cNvPr id="118" name="Google Shape;118;p18"/>
            <p:cNvSpPr txBox="1"/>
            <p:nvPr/>
          </p:nvSpPr>
          <p:spPr>
            <a:xfrm>
              <a:off x="3191705" y="2737212"/>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701C7F"/>
                  </a:solidFill>
                  <a:latin typeface="Roboto"/>
                  <a:ea typeface="Roboto"/>
                  <a:cs typeface="Roboto"/>
                  <a:sym typeface="Roboto"/>
                </a:rPr>
                <a:t>Research</a:t>
              </a:r>
              <a:endParaRPr sz="800" b="1">
                <a:solidFill>
                  <a:srgbClr val="701C7F"/>
                </a:solidFill>
                <a:latin typeface="Roboto"/>
                <a:ea typeface="Roboto"/>
                <a:cs typeface="Roboto"/>
                <a:sym typeface="Roboto"/>
              </a:endParaRPr>
            </a:p>
          </p:txBody>
        </p:sp>
        <p:sp>
          <p:nvSpPr>
            <p:cNvPr id="119" name="Google Shape;119;p18"/>
            <p:cNvSpPr/>
            <p:nvPr/>
          </p:nvSpPr>
          <p:spPr>
            <a:xfrm rot="-1789476">
              <a:off x="3457142" y="2572699"/>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2683803" y="3070640"/>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1" name="Google Shape;121;p18"/>
            <p:cNvSpPr txBox="1"/>
            <p:nvPr/>
          </p:nvSpPr>
          <p:spPr>
            <a:xfrm>
              <a:off x="2728053" y="3107840"/>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rgbClr val="FFFFFF"/>
                  </a:solidFill>
                  <a:latin typeface="Roboto"/>
                  <a:ea typeface="Roboto"/>
                  <a:cs typeface="Roboto"/>
                  <a:sym typeface="Roboto"/>
                </a:rPr>
                <a:t>Find further information about potential providers (useful links provided at the end)</a:t>
              </a:r>
              <a:endParaRPr sz="800">
                <a:solidFill>
                  <a:srgbClr val="FFFFFF"/>
                </a:solidFill>
              </a:endParaRPr>
            </a:p>
          </p:txBody>
        </p:sp>
        <p:sp>
          <p:nvSpPr>
            <p:cNvPr id="122" name="Google Shape;122;p18"/>
            <p:cNvSpPr/>
            <p:nvPr/>
          </p:nvSpPr>
          <p:spPr>
            <a:xfrm>
              <a:off x="3495153" y="3005991"/>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18"/>
          <p:cNvGrpSpPr/>
          <p:nvPr/>
        </p:nvGrpSpPr>
        <p:grpSpPr>
          <a:xfrm>
            <a:off x="4744753" y="2617313"/>
            <a:ext cx="1712700" cy="1230715"/>
            <a:chOff x="4734203" y="2543425"/>
            <a:chExt cx="1712700" cy="1230715"/>
          </a:xfrm>
        </p:grpSpPr>
        <p:sp>
          <p:nvSpPr>
            <p:cNvPr id="124" name="Google Shape;124;p18"/>
            <p:cNvSpPr/>
            <p:nvPr/>
          </p:nvSpPr>
          <p:spPr>
            <a:xfrm rot="-1789476">
              <a:off x="5510320" y="2572699"/>
              <a:ext cx="160451" cy="160451"/>
            </a:xfrm>
            <a:prstGeom prst="ellipse">
              <a:avLst/>
            </a:prstGeom>
            <a:solidFill>
              <a:srgbClr val="FFFFFF"/>
            </a:solidFill>
            <a:ln w="38100"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txBox="1"/>
            <p:nvPr/>
          </p:nvSpPr>
          <p:spPr>
            <a:xfrm>
              <a:off x="5234191" y="2737212"/>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761E86"/>
                  </a:solidFill>
                  <a:latin typeface="Roboto"/>
                  <a:ea typeface="Roboto"/>
                  <a:cs typeface="Roboto"/>
                  <a:sym typeface="Roboto"/>
                </a:rPr>
                <a:t>Visit</a:t>
              </a:r>
              <a:endParaRPr sz="800" b="1">
                <a:solidFill>
                  <a:srgbClr val="761E86"/>
                </a:solidFill>
                <a:latin typeface="Roboto"/>
                <a:ea typeface="Roboto"/>
                <a:cs typeface="Roboto"/>
                <a:sym typeface="Roboto"/>
              </a:endParaRPr>
            </a:p>
          </p:txBody>
        </p:sp>
        <p:sp>
          <p:nvSpPr>
            <p:cNvPr id="126" name="Google Shape;126;p18"/>
            <p:cNvSpPr/>
            <p:nvPr/>
          </p:nvSpPr>
          <p:spPr>
            <a:xfrm>
              <a:off x="4734203" y="307064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 name="Google Shape;127;p18"/>
            <p:cNvSpPr txBox="1"/>
            <p:nvPr/>
          </p:nvSpPr>
          <p:spPr>
            <a:xfrm>
              <a:off x="4778453" y="3107840"/>
              <a:ext cx="1624200" cy="624600"/>
            </a:xfrm>
            <a:prstGeom prst="rect">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dirty="0">
                  <a:solidFill>
                    <a:schemeClr val="lt1"/>
                  </a:solidFill>
                  <a:latin typeface="Roboto"/>
                  <a:ea typeface="Roboto"/>
                  <a:cs typeface="Roboto"/>
                  <a:sym typeface="Roboto"/>
                </a:rPr>
                <a:t>If appropriate support learners to visit potential providers</a:t>
              </a:r>
              <a:endParaRPr sz="800" dirty="0">
                <a:solidFill>
                  <a:schemeClr val="lt1"/>
                </a:solidFill>
              </a:endParaRPr>
            </a:p>
          </p:txBody>
        </p:sp>
        <p:sp>
          <p:nvSpPr>
            <p:cNvPr id="128" name="Google Shape;128;p18"/>
            <p:cNvSpPr/>
            <p:nvPr/>
          </p:nvSpPr>
          <p:spPr>
            <a:xfrm>
              <a:off x="5545553" y="3005991"/>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8"/>
          <p:cNvSpPr/>
          <p:nvPr/>
        </p:nvSpPr>
        <p:spPr>
          <a:xfrm rot="-984884">
            <a:off x="1447098" y="2556505"/>
            <a:ext cx="1116820" cy="57901"/>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8"/>
          <p:cNvGrpSpPr/>
          <p:nvPr/>
        </p:nvGrpSpPr>
        <p:grpSpPr>
          <a:xfrm>
            <a:off x="1652403" y="1295457"/>
            <a:ext cx="1712700" cy="1246754"/>
            <a:chOff x="1641853" y="1221570"/>
            <a:chExt cx="1712700" cy="1246754"/>
          </a:xfrm>
        </p:grpSpPr>
        <p:sp>
          <p:nvSpPr>
            <p:cNvPr id="131" name="Google Shape;131;p18"/>
            <p:cNvSpPr/>
            <p:nvPr/>
          </p:nvSpPr>
          <p:spPr>
            <a:xfrm>
              <a:off x="1641853" y="1221570"/>
              <a:ext cx="1712700" cy="703500"/>
            </a:xfrm>
            <a:prstGeom prst="roundRect">
              <a:avLst>
                <a:gd name="adj" fmla="val 4485"/>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2" name="Google Shape;132;p18"/>
            <p:cNvSpPr txBox="1"/>
            <p:nvPr/>
          </p:nvSpPr>
          <p:spPr>
            <a:xfrm>
              <a:off x="2148922"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701C7F"/>
                  </a:solidFill>
                  <a:latin typeface="Roboto"/>
                  <a:ea typeface="Roboto"/>
                  <a:cs typeface="Roboto"/>
                  <a:sym typeface="Roboto"/>
                </a:rPr>
                <a:t>Discussions</a:t>
              </a:r>
              <a:endParaRPr sz="800" b="1">
                <a:solidFill>
                  <a:srgbClr val="701C7F"/>
                </a:solidFill>
                <a:latin typeface="Roboto"/>
                <a:ea typeface="Roboto"/>
                <a:cs typeface="Roboto"/>
                <a:sym typeface="Roboto"/>
              </a:endParaRPr>
            </a:p>
          </p:txBody>
        </p:sp>
        <p:sp>
          <p:nvSpPr>
            <p:cNvPr id="133" name="Google Shape;133;p18"/>
            <p:cNvSpPr/>
            <p:nvPr/>
          </p:nvSpPr>
          <p:spPr>
            <a:xfrm rot="10800000">
              <a:off x="2453178" y="1920663"/>
              <a:ext cx="90000" cy="67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txBox="1"/>
            <p:nvPr/>
          </p:nvSpPr>
          <p:spPr>
            <a:xfrm>
              <a:off x="1686103" y="1258770"/>
              <a:ext cx="1624200" cy="62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dirty="0">
                  <a:solidFill>
                    <a:srgbClr val="FFFFFF"/>
                  </a:solidFill>
                </a:rPr>
                <a:t>Discuss within multi-disciplinary team learners individual  needs and potential appropriate provision.</a:t>
              </a:r>
              <a:endParaRPr sz="800" dirty="0">
                <a:solidFill>
                  <a:srgbClr val="FFFFFF"/>
                </a:solidFill>
              </a:endParaRPr>
            </a:p>
          </p:txBody>
        </p:sp>
        <p:sp>
          <p:nvSpPr>
            <p:cNvPr id="135" name="Google Shape;135;p18"/>
            <p:cNvSpPr/>
            <p:nvPr/>
          </p:nvSpPr>
          <p:spPr>
            <a:xfrm rot="-1789476">
              <a:off x="2415143"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8"/>
          <p:cNvGrpSpPr/>
          <p:nvPr/>
        </p:nvGrpSpPr>
        <p:grpSpPr>
          <a:xfrm>
            <a:off x="5759760" y="1134623"/>
            <a:ext cx="1712700" cy="1407588"/>
            <a:chOff x="5770307" y="1060735"/>
            <a:chExt cx="1712700" cy="1407588"/>
          </a:xfrm>
        </p:grpSpPr>
        <p:sp>
          <p:nvSpPr>
            <p:cNvPr id="137" name="Google Shape;137;p18"/>
            <p:cNvSpPr/>
            <p:nvPr/>
          </p:nvSpPr>
          <p:spPr>
            <a:xfrm rot="-1789476">
              <a:off x="6546711" y="2278597"/>
              <a:ext cx="160451" cy="160451"/>
            </a:xfrm>
            <a:prstGeom prst="ellipse">
              <a:avLst/>
            </a:prstGeom>
            <a:solidFill>
              <a:srgbClr val="FFFFFF"/>
            </a:solidFill>
            <a:ln w="38100"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txBox="1"/>
            <p:nvPr/>
          </p:nvSpPr>
          <p:spPr>
            <a:xfrm>
              <a:off x="6290844"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761E86"/>
                  </a:solidFill>
                  <a:latin typeface="Roboto"/>
                  <a:ea typeface="Roboto"/>
                  <a:cs typeface="Roboto"/>
                  <a:sym typeface="Roboto"/>
                </a:rPr>
                <a:t>preference</a:t>
              </a:r>
              <a:endParaRPr sz="800" b="1">
                <a:solidFill>
                  <a:srgbClr val="761E86"/>
                </a:solidFill>
                <a:latin typeface="Roboto"/>
                <a:ea typeface="Roboto"/>
                <a:cs typeface="Roboto"/>
                <a:sym typeface="Roboto"/>
              </a:endParaRPr>
            </a:p>
          </p:txBody>
        </p:sp>
        <p:sp>
          <p:nvSpPr>
            <p:cNvPr id="139" name="Google Shape;139;p18"/>
            <p:cNvSpPr/>
            <p:nvPr/>
          </p:nvSpPr>
          <p:spPr>
            <a:xfrm>
              <a:off x="5770307" y="122157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0" name="Google Shape;140;p18"/>
            <p:cNvSpPr/>
            <p:nvPr/>
          </p:nvSpPr>
          <p:spPr>
            <a:xfrm rot="10800000">
              <a:off x="6581632"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txBox="1"/>
            <p:nvPr/>
          </p:nvSpPr>
          <p:spPr>
            <a:xfrm>
              <a:off x="5814547" y="1060735"/>
              <a:ext cx="1624200" cy="822600"/>
            </a:xfrm>
            <a:prstGeom prst="rect">
              <a:avLst/>
            </a:prstGeom>
            <a:solidFill>
              <a:srgbClr val="761E86"/>
            </a:solidFill>
            <a:ln w="9525" cap="flat" cmpd="sng">
              <a:solidFill>
                <a:srgbClr val="761E86"/>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lt1"/>
                  </a:solidFill>
                  <a:latin typeface="Roboto"/>
                  <a:ea typeface="Roboto"/>
                  <a:cs typeface="Roboto"/>
                  <a:sym typeface="Roboto"/>
                </a:rPr>
                <a:t>Inform LEA (via social worker or case worker) of your placement preference (some LEA’s may require a parental preference form to be completed)</a:t>
              </a:r>
              <a:endParaRPr sz="800">
                <a:solidFill>
                  <a:schemeClr val="lt1"/>
                </a:solidFill>
              </a:endParaRPr>
            </a:p>
          </p:txBody>
        </p:sp>
      </p:grpSp>
      <p:grpSp>
        <p:nvGrpSpPr>
          <p:cNvPr id="142" name="Google Shape;142;p18"/>
          <p:cNvGrpSpPr/>
          <p:nvPr/>
        </p:nvGrpSpPr>
        <p:grpSpPr>
          <a:xfrm>
            <a:off x="3702753" y="1295457"/>
            <a:ext cx="1712700" cy="1246754"/>
            <a:chOff x="3692203" y="1221570"/>
            <a:chExt cx="1712700" cy="1246754"/>
          </a:xfrm>
        </p:grpSpPr>
        <p:sp>
          <p:nvSpPr>
            <p:cNvPr id="143" name="Google Shape;143;p18"/>
            <p:cNvSpPr/>
            <p:nvPr/>
          </p:nvSpPr>
          <p:spPr>
            <a:xfrm rot="-1789476">
              <a:off x="4468320" y="2278597"/>
              <a:ext cx="160451" cy="160451"/>
            </a:xfrm>
            <a:prstGeom prst="ellipse">
              <a:avLst/>
            </a:prstGeom>
            <a:solidFill>
              <a:srgbClr val="FFFFFF"/>
            </a:solidFill>
            <a:ln w="38100" cap="flat" cmpd="sng">
              <a:solidFill>
                <a:srgbClr val="761E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3692203" y="1221570"/>
              <a:ext cx="1712700" cy="703500"/>
            </a:xfrm>
            <a:prstGeom prst="roundRect">
              <a:avLst>
                <a:gd name="adj" fmla="val 4485"/>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5" name="Google Shape;145;p18"/>
            <p:cNvSpPr/>
            <p:nvPr/>
          </p:nvSpPr>
          <p:spPr>
            <a:xfrm rot="10800000">
              <a:off x="4503528" y="1920663"/>
              <a:ext cx="90000" cy="67500"/>
            </a:xfrm>
            <a:prstGeom prst="triangle">
              <a:avLst>
                <a:gd name="adj" fmla="val 50000"/>
              </a:avLst>
            </a:prstGeom>
            <a:solidFill>
              <a:srgbClr val="D9D9D9"/>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txBox="1"/>
            <p:nvPr/>
          </p:nvSpPr>
          <p:spPr>
            <a:xfrm>
              <a:off x="3736453" y="1258770"/>
              <a:ext cx="1624200" cy="624600"/>
            </a:xfrm>
            <a:prstGeom prst="rect">
              <a:avLst/>
            </a:prstGeom>
            <a:solidFill>
              <a:srgbClr val="761E86"/>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a:solidFill>
                    <a:schemeClr val="lt1"/>
                  </a:solidFill>
                  <a:latin typeface="Roboto"/>
                  <a:ea typeface="Roboto"/>
                  <a:cs typeface="Roboto"/>
                  <a:sym typeface="Roboto"/>
                </a:rPr>
                <a:t>Arrange to visit potential providers </a:t>
              </a:r>
              <a:endParaRPr sz="800">
                <a:solidFill>
                  <a:schemeClr val="lt1"/>
                </a:solidFill>
              </a:endParaRPr>
            </a:p>
          </p:txBody>
        </p:sp>
        <p:sp>
          <p:nvSpPr>
            <p:cNvPr id="147" name="Google Shape;147;p18"/>
            <p:cNvSpPr txBox="1"/>
            <p:nvPr/>
          </p:nvSpPr>
          <p:spPr>
            <a:xfrm>
              <a:off x="4203433" y="2019099"/>
              <a:ext cx="696900" cy="276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800" b="1">
                  <a:solidFill>
                    <a:srgbClr val="761E86"/>
                  </a:solidFill>
                  <a:latin typeface="Roboto"/>
                  <a:ea typeface="Roboto"/>
                  <a:cs typeface="Roboto"/>
                  <a:sym typeface="Roboto"/>
                </a:rPr>
                <a:t>Visit</a:t>
              </a:r>
              <a:endParaRPr sz="800" b="1">
                <a:solidFill>
                  <a:srgbClr val="761E86"/>
                </a:solidFill>
                <a:latin typeface="Roboto"/>
                <a:ea typeface="Roboto"/>
                <a:cs typeface="Roboto"/>
                <a:sym typeface="Roboto"/>
              </a:endParaRPr>
            </a:p>
          </p:txBody>
        </p:sp>
      </p:grpSp>
      <p:pic>
        <p:nvPicPr>
          <p:cNvPr id="148" name="Google Shape;148;p18"/>
          <p:cNvPicPr preferRelativeResize="0"/>
          <p:nvPr/>
        </p:nvPicPr>
        <p:blipFill>
          <a:blip r:embed="rId5">
            <a:alphaModFix/>
          </a:blip>
          <a:stretch>
            <a:fillRect/>
          </a:stretch>
        </p:blipFill>
        <p:spPr>
          <a:xfrm>
            <a:off x="7311875" y="4283450"/>
            <a:ext cx="1712700" cy="675575"/>
          </a:xfrm>
          <a:prstGeom prst="rect">
            <a:avLst/>
          </a:prstGeom>
          <a:noFill/>
          <a:ln>
            <a:noFill/>
          </a:ln>
        </p:spPr>
      </p:pic>
      <p:pic>
        <p:nvPicPr>
          <p:cNvPr id="5" name="Video 4">
            <a:hlinkClick r:id="" action="ppaction://media"/>
            <a:extLst>
              <a:ext uri="{FF2B5EF4-FFF2-40B4-BE49-F238E27FC236}">
                <a16:creationId xmlns:a16="http://schemas.microsoft.com/office/drawing/2014/main" id="{79DD7ECC-F787-7B52-E139-233229B22F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flipV="1">
            <a:off x="8861980" y="236962"/>
            <a:ext cx="45719" cy="45719"/>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9437"/>
    </mc:Choice>
    <mc:Fallback>
      <p:transition spd="slow" advTm="9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52"/>
        <p:cNvGrpSpPr/>
        <p:nvPr/>
      </p:nvGrpSpPr>
      <p:grpSpPr>
        <a:xfrm>
          <a:off x="0" y="0"/>
          <a:ext cx="0" cy="0"/>
          <a:chOff x="0" y="0"/>
          <a:chExt cx="0" cy="0"/>
        </a:xfrm>
      </p:grpSpPr>
      <p:sp>
        <p:nvSpPr>
          <p:cNvPr id="153" name="Google Shape;153;p19"/>
          <p:cNvSpPr txBox="1">
            <a:spLocks noGrp="1"/>
          </p:cNvSpPr>
          <p:nvPr>
            <p:ph type="ctrTitle"/>
          </p:nvPr>
        </p:nvSpPr>
        <p:spPr>
          <a:xfrm>
            <a:off x="0" y="56075"/>
            <a:ext cx="2670600" cy="1017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100"/>
              <a:t>What next?</a:t>
            </a:r>
            <a:endParaRPr sz="4300"/>
          </a:p>
        </p:txBody>
      </p:sp>
      <p:sp>
        <p:nvSpPr>
          <p:cNvPr id="156" name="Google Shape;156;p19"/>
          <p:cNvSpPr txBox="1"/>
          <p:nvPr/>
        </p:nvSpPr>
        <p:spPr>
          <a:xfrm>
            <a:off x="277025" y="1073525"/>
            <a:ext cx="611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0" algn="l" rtl="0">
              <a:spcBef>
                <a:spcPts val="0"/>
              </a:spcBef>
              <a:spcAft>
                <a:spcPts val="0"/>
              </a:spcAft>
              <a:buNone/>
            </a:pPr>
            <a:endParaRPr>
              <a:latin typeface="Source Code Pro"/>
              <a:ea typeface="Source Code Pro"/>
              <a:cs typeface="Source Code Pro"/>
              <a:sym typeface="Source Code Pro"/>
            </a:endParaRPr>
          </a:p>
        </p:txBody>
      </p:sp>
      <p:sp>
        <p:nvSpPr>
          <p:cNvPr id="157" name="Google Shape;157;p19"/>
          <p:cNvSpPr/>
          <p:nvPr/>
        </p:nvSpPr>
        <p:spPr>
          <a:xfrm rot="10800000" flipH="1">
            <a:off x="2105125" y="1362871"/>
            <a:ext cx="594300" cy="36900"/>
          </a:xfrm>
          <a:prstGeom prst="roundRect">
            <a:avLst>
              <a:gd name="adj" fmla="val 50000"/>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9"/>
          <p:cNvGrpSpPr/>
          <p:nvPr/>
        </p:nvGrpSpPr>
        <p:grpSpPr>
          <a:xfrm>
            <a:off x="571561" y="948825"/>
            <a:ext cx="1755000" cy="1897977"/>
            <a:chOff x="571536" y="1957150"/>
            <a:chExt cx="1755000" cy="1897977"/>
          </a:xfrm>
        </p:grpSpPr>
        <p:sp>
          <p:nvSpPr>
            <p:cNvPr id="159" name="Google Shape;159;p19"/>
            <p:cNvSpPr/>
            <p:nvPr/>
          </p:nvSpPr>
          <p:spPr>
            <a:xfrm>
              <a:off x="1151886" y="1957150"/>
              <a:ext cx="594300" cy="594300"/>
            </a:xfrm>
            <a:prstGeom prst="ellipse">
              <a:avLst/>
            </a:prstGeom>
            <a:solidFill>
              <a:srgbClr val="92D050"/>
            </a:solidFill>
            <a:ln w="38100"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txBox="1"/>
            <p:nvPr/>
          </p:nvSpPr>
          <p:spPr>
            <a:xfrm>
              <a:off x="594488"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9225A5"/>
                  </a:solidFill>
                  <a:latin typeface="Roboto"/>
                  <a:ea typeface="Roboto"/>
                  <a:cs typeface="Roboto"/>
                  <a:sym typeface="Roboto"/>
                </a:rPr>
                <a:t>Application</a:t>
              </a:r>
              <a:endParaRPr sz="1000" b="1">
                <a:solidFill>
                  <a:srgbClr val="9225A5"/>
                </a:solidFill>
                <a:latin typeface="Roboto"/>
                <a:ea typeface="Roboto"/>
                <a:cs typeface="Roboto"/>
                <a:sym typeface="Roboto"/>
              </a:endParaRPr>
            </a:p>
          </p:txBody>
        </p:sp>
        <p:sp>
          <p:nvSpPr>
            <p:cNvPr id="161" name="Google Shape;161;p19"/>
            <p:cNvSpPr txBox="1"/>
            <p:nvPr/>
          </p:nvSpPr>
          <p:spPr>
            <a:xfrm>
              <a:off x="571536" y="3117727"/>
              <a:ext cx="17550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00" b="1">
                  <a:solidFill>
                    <a:schemeClr val="accent1"/>
                  </a:solidFill>
                  <a:latin typeface="Comfortaa"/>
                  <a:ea typeface="Comfortaa"/>
                  <a:cs typeface="Comfortaa"/>
                  <a:sym typeface="Comfortaa"/>
                </a:rPr>
                <a:t>Complete application for identified provision.</a:t>
              </a:r>
              <a:endParaRPr sz="700" b="1">
                <a:solidFill>
                  <a:schemeClr val="accent1"/>
                </a:solidFill>
                <a:latin typeface="Comfortaa"/>
                <a:ea typeface="Comfortaa"/>
                <a:cs typeface="Comfortaa"/>
                <a:sym typeface="Comfortaa"/>
              </a:endParaRPr>
            </a:p>
            <a:p>
              <a:pPr marL="0" lvl="0" indent="0" algn="ctr" rtl="0">
                <a:lnSpc>
                  <a:spcPct val="115000"/>
                </a:lnSpc>
                <a:spcBef>
                  <a:spcPts val="1600"/>
                </a:spcBef>
                <a:spcAft>
                  <a:spcPts val="1600"/>
                </a:spcAft>
                <a:buNone/>
              </a:pPr>
              <a:r>
                <a:rPr lang="en" sz="700" b="1">
                  <a:solidFill>
                    <a:schemeClr val="accent1"/>
                  </a:solidFill>
                  <a:latin typeface="Comfortaa"/>
                  <a:ea typeface="Comfortaa"/>
                  <a:cs typeface="Comfortaa"/>
                  <a:sym typeface="Comfortaa"/>
                </a:rPr>
                <a:t>Individual providers can give further advice and guidance on their process</a:t>
              </a:r>
              <a:r>
                <a:rPr lang="en" sz="900">
                  <a:solidFill>
                    <a:schemeClr val="accent1"/>
                  </a:solidFill>
                  <a:latin typeface="Comfortaa"/>
                  <a:ea typeface="Comfortaa"/>
                  <a:cs typeface="Comfortaa"/>
                  <a:sym typeface="Comfortaa"/>
                </a:rPr>
                <a:t>.</a:t>
              </a:r>
              <a:endParaRPr sz="900">
                <a:solidFill>
                  <a:schemeClr val="accent1"/>
                </a:solidFill>
                <a:latin typeface="Comfortaa"/>
                <a:ea typeface="Comfortaa"/>
                <a:cs typeface="Comfortaa"/>
                <a:sym typeface="Comfortaa"/>
              </a:endParaRPr>
            </a:p>
          </p:txBody>
        </p:sp>
      </p:grpSp>
      <p:grpSp>
        <p:nvGrpSpPr>
          <p:cNvPr id="162" name="Google Shape;162;p19"/>
          <p:cNvGrpSpPr/>
          <p:nvPr/>
        </p:nvGrpSpPr>
        <p:grpSpPr>
          <a:xfrm>
            <a:off x="2699423" y="948825"/>
            <a:ext cx="1709103" cy="1897977"/>
            <a:chOff x="2699423" y="1957150"/>
            <a:chExt cx="1709103" cy="1897977"/>
          </a:xfrm>
        </p:grpSpPr>
        <p:sp>
          <p:nvSpPr>
            <p:cNvPr id="163" name="Google Shape;163;p19"/>
            <p:cNvSpPr/>
            <p:nvPr/>
          </p:nvSpPr>
          <p:spPr>
            <a:xfrm>
              <a:off x="3256823" y="1957150"/>
              <a:ext cx="594300" cy="594300"/>
            </a:xfrm>
            <a:prstGeom prst="ellipse">
              <a:avLst/>
            </a:prstGeom>
            <a:solidFill>
              <a:srgbClr val="92D050"/>
            </a:solidFill>
            <a:ln w="38100"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txBox="1"/>
            <p:nvPr/>
          </p:nvSpPr>
          <p:spPr>
            <a:xfrm>
              <a:off x="2699425"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9225A5"/>
                  </a:solidFill>
                  <a:latin typeface="Roboto"/>
                  <a:ea typeface="Roboto"/>
                  <a:cs typeface="Roboto"/>
                  <a:sym typeface="Roboto"/>
                </a:rPr>
                <a:t>Information sharing</a:t>
              </a:r>
              <a:endParaRPr sz="1000" b="1">
                <a:solidFill>
                  <a:srgbClr val="9225A5"/>
                </a:solidFill>
                <a:latin typeface="Roboto"/>
                <a:ea typeface="Roboto"/>
                <a:cs typeface="Roboto"/>
                <a:sym typeface="Roboto"/>
              </a:endParaRPr>
            </a:p>
          </p:txBody>
        </p:sp>
        <p:sp>
          <p:nvSpPr>
            <p:cNvPr id="165" name="Google Shape;165;p19"/>
            <p:cNvSpPr txBox="1"/>
            <p:nvPr/>
          </p:nvSpPr>
          <p:spPr>
            <a:xfrm>
              <a:off x="2699423" y="3117727"/>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00" b="1" dirty="0">
                  <a:solidFill>
                    <a:schemeClr val="accent1"/>
                  </a:solidFill>
                  <a:latin typeface="Comfortaa"/>
                  <a:ea typeface="Comfortaa"/>
                  <a:cs typeface="Comfortaa"/>
                  <a:sym typeface="Comfortaa"/>
                </a:rPr>
                <a:t>Providers will request information from all agencies involved with the learners to fully understand their needs. </a:t>
              </a:r>
              <a:endParaRPr sz="700" b="1" dirty="0">
                <a:solidFill>
                  <a:schemeClr val="accent1"/>
                </a:solidFill>
                <a:latin typeface="Comfortaa"/>
                <a:ea typeface="Comfortaa"/>
                <a:cs typeface="Comfortaa"/>
                <a:sym typeface="Comfortaa"/>
              </a:endParaRPr>
            </a:p>
            <a:p>
              <a:pPr marL="0" lvl="0" indent="0" algn="ctr" rtl="0">
                <a:lnSpc>
                  <a:spcPct val="115000"/>
                </a:lnSpc>
                <a:spcBef>
                  <a:spcPts val="1600"/>
                </a:spcBef>
                <a:spcAft>
                  <a:spcPts val="1600"/>
                </a:spcAft>
                <a:buNone/>
              </a:pPr>
              <a:r>
                <a:rPr lang="en" sz="700" b="1" dirty="0">
                  <a:solidFill>
                    <a:schemeClr val="accent1"/>
                  </a:solidFill>
                  <a:latin typeface="Comfortaa"/>
                  <a:ea typeface="Comfortaa"/>
                  <a:cs typeface="Comfortaa"/>
                  <a:sym typeface="Comfortaa"/>
                </a:rPr>
                <a:t>Parents/carers opportunity to gain as much information as possible about the provision.</a:t>
              </a:r>
              <a:r>
                <a:rPr lang="en" sz="800" dirty="0">
                  <a:solidFill>
                    <a:schemeClr val="accent1"/>
                  </a:solidFill>
                  <a:latin typeface="Comfortaa"/>
                  <a:ea typeface="Comfortaa"/>
                  <a:cs typeface="Comfortaa"/>
                  <a:sym typeface="Comfortaa"/>
                </a:rPr>
                <a:t> </a:t>
              </a:r>
              <a:endParaRPr sz="800" dirty="0">
                <a:solidFill>
                  <a:schemeClr val="accent1"/>
                </a:solidFill>
                <a:latin typeface="Comfortaa"/>
                <a:ea typeface="Comfortaa"/>
                <a:cs typeface="Comfortaa"/>
                <a:sym typeface="Comfortaa"/>
              </a:endParaRPr>
            </a:p>
          </p:txBody>
        </p:sp>
      </p:grpSp>
      <p:grpSp>
        <p:nvGrpSpPr>
          <p:cNvPr id="166" name="Google Shape;166;p19"/>
          <p:cNvGrpSpPr/>
          <p:nvPr/>
        </p:nvGrpSpPr>
        <p:grpSpPr>
          <a:xfrm>
            <a:off x="4781395" y="948825"/>
            <a:ext cx="1709106" cy="1897975"/>
            <a:chOff x="4781408" y="1957150"/>
            <a:chExt cx="1709106" cy="1897975"/>
          </a:xfrm>
        </p:grpSpPr>
        <p:sp>
          <p:nvSpPr>
            <p:cNvPr id="167" name="Google Shape;167;p19"/>
            <p:cNvSpPr/>
            <p:nvPr/>
          </p:nvSpPr>
          <p:spPr>
            <a:xfrm>
              <a:off x="5338808" y="1957150"/>
              <a:ext cx="594300" cy="594300"/>
            </a:xfrm>
            <a:prstGeom prst="ellipse">
              <a:avLst/>
            </a:prstGeom>
            <a:solidFill>
              <a:srgbClr val="92D050"/>
            </a:solidFill>
            <a:ln w="38100"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txBox="1"/>
            <p:nvPr/>
          </p:nvSpPr>
          <p:spPr>
            <a:xfrm>
              <a:off x="4781413" y="266092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9225A5"/>
                  </a:solidFill>
                  <a:latin typeface="Roboto"/>
                  <a:ea typeface="Roboto"/>
                  <a:cs typeface="Roboto"/>
                  <a:sym typeface="Roboto"/>
                </a:rPr>
                <a:t>Assessment</a:t>
              </a:r>
              <a:endParaRPr sz="1000" b="1">
                <a:solidFill>
                  <a:srgbClr val="9225A5"/>
                </a:solidFill>
                <a:latin typeface="Roboto"/>
                <a:ea typeface="Roboto"/>
                <a:cs typeface="Roboto"/>
                <a:sym typeface="Roboto"/>
              </a:endParaRPr>
            </a:p>
          </p:txBody>
        </p:sp>
        <p:sp>
          <p:nvSpPr>
            <p:cNvPr id="169" name="Google Shape;169;p19"/>
            <p:cNvSpPr txBox="1"/>
            <p:nvPr/>
          </p:nvSpPr>
          <p:spPr>
            <a:xfrm>
              <a:off x="4781408" y="3117725"/>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900" dirty="0">
                  <a:solidFill>
                    <a:schemeClr val="accent1"/>
                  </a:solidFill>
                  <a:latin typeface="Comfortaa"/>
                  <a:ea typeface="Comfortaa"/>
                  <a:cs typeface="Comfortaa"/>
                  <a:sym typeface="Comfortaa"/>
                </a:rPr>
                <a:t> </a:t>
              </a:r>
              <a:r>
                <a:rPr lang="en" sz="700" b="1" dirty="0">
                  <a:solidFill>
                    <a:schemeClr val="accent1"/>
                  </a:solidFill>
                  <a:latin typeface="Comfortaa"/>
                  <a:ea typeface="Comfortaa"/>
                  <a:cs typeface="Comfortaa"/>
                  <a:sym typeface="Comfortaa"/>
                </a:rPr>
                <a:t>Providers will carry out assessments to identify if they are able to meet learners needs. (Individual providers may have varying processes)</a:t>
              </a:r>
              <a:endParaRPr sz="700" b="1" dirty="0">
                <a:solidFill>
                  <a:schemeClr val="accent1"/>
                </a:solidFill>
                <a:latin typeface="Comfortaa"/>
                <a:ea typeface="Comfortaa"/>
                <a:cs typeface="Comfortaa"/>
                <a:sym typeface="Comfortaa"/>
              </a:endParaRPr>
            </a:p>
          </p:txBody>
        </p:sp>
        <p:sp>
          <p:nvSpPr>
            <p:cNvPr id="170" name="Google Shape;170;p19"/>
            <p:cNvSpPr txBox="1"/>
            <p:nvPr/>
          </p:nvSpPr>
          <p:spPr>
            <a:xfrm>
              <a:off x="5417558" y="2118324"/>
              <a:ext cx="436800" cy="3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b="1">
                <a:solidFill>
                  <a:srgbClr val="858585"/>
                </a:solidFill>
                <a:latin typeface="Roboto"/>
                <a:ea typeface="Roboto"/>
                <a:cs typeface="Roboto"/>
                <a:sym typeface="Roboto"/>
              </a:endParaRPr>
            </a:p>
          </p:txBody>
        </p:sp>
      </p:grpSp>
      <p:grpSp>
        <p:nvGrpSpPr>
          <p:cNvPr id="171" name="Google Shape;171;p19"/>
          <p:cNvGrpSpPr/>
          <p:nvPr/>
        </p:nvGrpSpPr>
        <p:grpSpPr>
          <a:xfrm>
            <a:off x="6711913" y="1009925"/>
            <a:ext cx="1709123" cy="1930527"/>
            <a:chOff x="6784613" y="1009925"/>
            <a:chExt cx="1709123" cy="1930527"/>
          </a:xfrm>
        </p:grpSpPr>
        <p:sp>
          <p:nvSpPr>
            <p:cNvPr id="172" name="Google Shape;172;p19"/>
            <p:cNvSpPr/>
            <p:nvPr/>
          </p:nvSpPr>
          <p:spPr>
            <a:xfrm>
              <a:off x="7342036" y="1009925"/>
              <a:ext cx="594300" cy="594300"/>
            </a:xfrm>
            <a:prstGeom prst="ellipse">
              <a:avLst/>
            </a:prstGeom>
            <a:solidFill>
              <a:srgbClr val="92D050"/>
            </a:solidFill>
            <a:ln w="38100" cap="flat" cmpd="sng">
              <a:solidFill>
                <a:srgbClr val="9225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txBox="1"/>
            <p:nvPr/>
          </p:nvSpPr>
          <p:spPr>
            <a:xfrm>
              <a:off x="6784613" y="1702975"/>
              <a:ext cx="1709100" cy="4464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000" b="1">
                  <a:solidFill>
                    <a:srgbClr val="9225A5"/>
                  </a:solidFill>
                  <a:latin typeface="Roboto"/>
                  <a:ea typeface="Roboto"/>
                  <a:cs typeface="Roboto"/>
                  <a:sym typeface="Roboto"/>
                </a:rPr>
                <a:t>Funding</a:t>
              </a:r>
              <a:endParaRPr sz="1000" b="1">
                <a:solidFill>
                  <a:srgbClr val="9225A5"/>
                </a:solidFill>
                <a:latin typeface="Roboto"/>
                <a:ea typeface="Roboto"/>
                <a:cs typeface="Roboto"/>
                <a:sym typeface="Roboto"/>
              </a:endParaRPr>
            </a:p>
          </p:txBody>
        </p:sp>
        <p:sp>
          <p:nvSpPr>
            <p:cNvPr id="174" name="Google Shape;174;p19"/>
            <p:cNvSpPr txBox="1"/>
            <p:nvPr/>
          </p:nvSpPr>
          <p:spPr>
            <a:xfrm>
              <a:off x="6784636" y="2203052"/>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700" b="1" dirty="0">
                  <a:solidFill>
                    <a:schemeClr val="accent1"/>
                  </a:solidFill>
                  <a:latin typeface="Comfortaa"/>
                  <a:ea typeface="Comfortaa"/>
                  <a:cs typeface="Comfortaa"/>
                  <a:sym typeface="Comfortaa"/>
                </a:rPr>
                <a:t>If a provision identifies they can meet learners needs a placement would be offered. This would then go to the funding panel to agree funding. (Social worker/case manager will lead in this process)</a:t>
              </a:r>
              <a:endParaRPr sz="700" b="1" dirty="0">
                <a:solidFill>
                  <a:schemeClr val="accent1"/>
                </a:solidFill>
                <a:latin typeface="Comfortaa"/>
                <a:ea typeface="Comfortaa"/>
                <a:cs typeface="Comfortaa"/>
                <a:sym typeface="Comfortaa"/>
              </a:endParaRPr>
            </a:p>
          </p:txBody>
        </p:sp>
      </p:grpSp>
      <p:sp>
        <p:nvSpPr>
          <p:cNvPr id="175" name="Google Shape;175;p19"/>
          <p:cNvSpPr/>
          <p:nvPr/>
        </p:nvSpPr>
        <p:spPr>
          <a:xfrm>
            <a:off x="4408525" y="1362863"/>
            <a:ext cx="594300" cy="36900"/>
          </a:xfrm>
          <a:prstGeom prst="roundRect">
            <a:avLst>
              <a:gd name="adj" fmla="val 50000"/>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6388025" y="1362863"/>
            <a:ext cx="594300" cy="36900"/>
          </a:xfrm>
          <a:prstGeom prst="roundRect">
            <a:avLst>
              <a:gd name="adj" fmla="val 50000"/>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19"/>
          <p:cNvPicPr preferRelativeResize="0"/>
          <p:nvPr/>
        </p:nvPicPr>
        <p:blipFill>
          <a:blip r:embed="rId5">
            <a:alphaModFix/>
          </a:blip>
          <a:stretch>
            <a:fillRect/>
          </a:stretch>
        </p:blipFill>
        <p:spPr>
          <a:xfrm>
            <a:off x="7330450" y="4343850"/>
            <a:ext cx="1714500" cy="676275"/>
          </a:xfrm>
          <a:prstGeom prst="rect">
            <a:avLst/>
          </a:prstGeom>
          <a:noFill/>
          <a:ln>
            <a:noFill/>
          </a:ln>
        </p:spPr>
      </p:pic>
      <p:pic>
        <p:nvPicPr>
          <p:cNvPr id="6" name="Video 5">
            <a:hlinkClick r:id="" action="ppaction://media"/>
            <a:extLst>
              <a:ext uri="{FF2B5EF4-FFF2-40B4-BE49-F238E27FC236}">
                <a16:creationId xmlns:a16="http://schemas.microsoft.com/office/drawing/2014/main" id="{3FB4A3FC-037B-3DC9-9F85-7ABF44C180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flipH="1">
            <a:off x="8812385" y="123375"/>
            <a:ext cx="88727" cy="88727"/>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7974"/>
    </mc:Choice>
    <mc:Fallback>
      <p:transition spd="slow" advTm="6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81"/>
        <p:cNvGrpSpPr/>
        <p:nvPr/>
      </p:nvGrpSpPr>
      <p:grpSpPr>
        <a:xfrm>
          <a:off x="0" y="0"/>
          <a:ext cx="0" cy="0"/>
          <a:chOff x="0" y="0"/>
          <a:chExt cx="0" cy="0"/>
        </a:xfrm>
      </p:grpSpPr>
      <p:pic>
        <p:nvPicPr>
          <p:cNvPr id="10" name="Video 9">
            <a:hlinkClick r:id="" action="ppaction://media"/>
            <a:extLst>
              <a:ext uri="{FF2B5EF4-FFF2-40B4-BE49-F238E27FC236}">
                <a16:creationId xmlns:a16="http://schemas.microsoft.com/office/drawing/2014/main" id="{1B064018-23FF-F9CA-A353-16DE34C3AF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876906" y="101147"/>
            <a:ext cx="52703" cy="52703"/>
          </a:xfrm>
          <a:prstGeom prst="ellipse">
            <a:avLst/>
          </a:prstGeom>
        </p:spPr>
      </p:pic>
      <p:sp>
        <p:nvSpPr>
          <p:cNvPr id="182" name="Google Shape;182;p20"/>
          <p:cNvSpPr txBox="1">
            <a:spLocks noGrp="1"/>
          </p:cNvSpPr>
          <p:nvPr>
            <p:ph type="ctrTitle"/>
          </p:nvPr>
        </p:nvSpPr>
        <p:spPr>
          <a:xfrm>
            <a:off x="0" y="56075"/>
            <a:ext cx="2670600" cy="1017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100"/>
              <a:t>TRANSITION PLAN </a:t>
            </a:r>
            <a:endParaRPr sz="4300"/>
          </a:p>
        </p:txBody>
      </p:sp>
      <p:pic>
        <p:nvPicPr>
          <p:cNvPr id="183" name="Google Shape;183;p20"/>
          <p:cNvPicPr preferRelativeResize="0"/>
          <p:nvPr/>
        </p:nvPicPr>
        <p:blipFill rotWithShape="1">
          <a:blip r:embed="rId6">
            <a:alphaModFix/>
          </a:blip>
          <a:srcRect/>
          <a:stretch/>
        </p:blipFill>
        <p:spPr>
          <a:xfrm>
            <a:off x="9992695" y="525199"/>
            <a:ext cx="860301" cy="694946"/>
          </a:xfrm>
          <a:prstGeom prst="rect">
            <a:avLst/>
          </a:prstGeom>
          <a:noFill/>
          <a:ln>
            <a:noFill/>
          </a:ln>
        </p:spPr>
      </p:pic>
      <p:sp>
        <p:nvSpPr>
          <p:cNvPr id="184" name="Google Shape;184;p20"/>
          <p:cNvSpPr txBox="1"/>
          <p:nvPr/>
        </p:nvSpPr>
        <p:spPr>
          <a:xfrm>
            <a:off x="277025" y="1073525"/>
            <a:ext cx="611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85" name="Google Shape;185;p20"/>
          <p:cNvSpPr/>
          <p:nvPr/>
        </p:nvSpPr>
        <p:spPr>
          <a:xfrm>
            <a:off x="2944084" y="812078"/>
            <a:ext cx="3501300" cy="3501300"/>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20"/>
          <p:cNvGrpSpPr/>
          <p:nvPr/>
        </p:nvGrpSpPr>
        <p:grpSpPr>
          <a:xfrm>
            <a:off x="3611776" y="414352"/>
            <a:ext cx="2166000" cy="2166000"/>
            <a:chOff x="3611776" y="414352"/>
            <a:chExt cx="2166000" cy="2166000"/>
          </a:xfrm>
        </p:grpSpPr>
        <p:sp>
          <p:nvSpPr>
            <p:cNvPr id="187" name="Google Shape;187;p20"/>
            <p:cNvSpPr/>
            <p:nvPr/>
          </p:nvSpPr>
          <p:spPr>
            <a:xfrm>
              <a:off x="3611776" y="414352"/>
              <a:ext cx="2166000" cy="2166000"/>
            </a:xfrm>
            <a:prstGeom prst="ellips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Information sharing</a:t>
              </a:r>
              <a:r>
                <a:rPr lang="en" sz="1000">
                  <a:solidFill>
                    <a:srgbClr val="FFFFFF"/>
                  </a:solidFill>
                  <a:latin typeface="Comfortaa"/>
                  <a:ea typeface="Comfortaa"/>
                  <a:cs typeface="Comfortaa"/>
                  <a:sym typeface="Comfortaa"/>
                </a:rPr>
                <a:t> </a:t>
              </a:r>
              <a:endParaRPr sz="10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189" name="Google Shape;189;p20"/>
          <p:cNvGrpSpPr/>
          <p:nvPr/>
        </p:nvGrpSpPr>
        <p:grpSpPr>
          <a:xfrm>
            <a:off x="4562258" y="2032864"/>
            <a:ext cx="2166000" cy="2166000"/>
            <a:chOff x="4562258" y="2032864"/>
            <a:chExt cx="2166000" cy="2166000"/>
          </a:xfrm>
        </p:grpSpPr>
        <p:sp>
          <p:nvSpPr>
            <p:cNvPr id="190" name="Google Shape;190;p20"/>
            <p:cNvSpPr/>
            <p:nvPr/>
          </p:nvSpPr>
          <p:spPr>
            <a:xfrm>
              <a:off x="4562258" y="2032864"/>
              <a:ext cx="2166000" cy="2166000"/>
            </a:xfrm>
            <a:prstGeom prst="ellipse">
              <a:avLst/>
            </a:prstGeom>
            <a:solidFill>
              <a:srgbClr val="761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0"/>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Visits</a:t>
              </a:r>
              <a:r>
                <a:rPr lang="en" sz="1000">
                  <a:solidFill>
                    <a:srgbClr val="FFFFFF"/>
                  </a:solidFill>
                  <a:latin typeface="Comfortaa"/>
                  <a:ea typeface="Comfortaa"/>
                  <a:cs typeface="Comfortaa"/>
                  <a:sym typeface="Comfortaa"/>
                </a:rPr>
                <a:t> </a:t>
              </a: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p:txBody>
        </p:sp>
      </p:grpSp>
      <p:grpSp>
        <p:nvGrpSpPr>
          <p:cNvPr id="192" name="Google Shape;192;p20"/>
          <p:cNvGrpSpPr/>
          <p:nvPr/>
        </p:nvGrpSpPr>
        <p:grpSpPr>
          <a:xfrm>
            <a:off x="2702876" y="2032864"/>
            <a:ext cx="2166000" cy="2166000"/>
            <a:chOff x="2702876" y="2032864"/>
            <a:chExt cx="2166000" cy="2166000"/>
          </a:xfrm>
        </p:grpSpPr>
        <p:sp>
          <p:nvSpPr>
            <p:cNvPr id="193" name="Google Shape;193;p20"/>
            <p:cNvSpPr/>
            <p:nvPr/>
          </p:nvSpPr>
          <p:spPr>
            <a:xfrm>
              <a:off x="2702876" y="2032864"/>
              <a:ext cx="2166000" cy="2166000"/>
            </a:xfrm>
            <a:prstGeom prst="ellipse">
              <a:avLst/>
            </a:prstGeom>
            <a:solidFill>
              <a:srgbClr val="551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Comfortaa"/>
                  <a:ea typeface="Comfortaa"/>
                  <a:cs typeface="Comfortaa"/>
                  <a:sym typeface="Comfortaa"/>
                </a:rPr>
                <a:t>Observations</a:t>
              </a:r>
              <a:endParaRPr>
                <a:solidFill>
                  <a:srgbClr val="FFFFFF"/>
                </a:solidFill>
                <a:latin typeface="Comfortaa"/>
                <a:ea typeface="Comfortaa"/>
                <a:cs typeface="Comfortaa"/>
                <a:sym typeface="Comfortaa"/>
              </a:endParaRPr>
            </a:p>
            <a:p>
              <a:pPr marL="0" lvl="0" indent="0" algn="ctr" rtl="0">
                <a:spcBef>
                  <a:spcPts val="0"/>
                </a:spcBef>
                <a:spcAft>
                  <a:spcPts val="0"/>
                </a:spcAft>
                <a:buNone/>
              </a:pPr>
              <a:endParaRPr>
                <a:solidFill>
                  <a:srgbClr val="FFFFFF"/>
                </a:solidFill>
                <a:latin typeface="Comfortaa"/>
                <a:ea typeface="Comfortaa"/>
                <a:cs typeface="Comfortaa"/>
                <a:sym typeface="Comfortaa"/>
              </a:endParaRPr>
            </a:p>
          </p:txBody>
        </p:sp>
      </p:grpSp>
      <p:sp>
        <p:nvSpPr>
          <p:cNvPr id="195" name="Google Shape;195;p20"/>
          <p:cNvSpPr/>
          <p:nvPr/>
        </p:nvSpPr>
        <p:spPr>
          <a:xfrm>
            <a:off x="4084680" y="1946241"/>
            <a:ext cx="1225800" cy="1225800"/>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0"/>
          <p:cNvSpPr txBox="1"/>
          <p:nvPr/>
        </p:nvSpPr>
        <p:spPr>
          <a:xfrm>
            <a:off x="128400" y="1073525"/>
            <a:ext cx="2413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mfortaa"/>
                <a:ea typeface="Comfortaa"/>
                <a:cs typeface="Comfortaa"/>
                <a:sym typeface="Comfortaa"/>
              </a:rPr>
              <a:t>Following an offer of placement and confirmation of funding a transition plan would be created and implemented by an MDT. </a:t>
            </a:r>
            <a:endParaRPr>
              <a:latin typeface="Comfortaa"/>
              <a:ea typeface="Comfortaa"/>
              <a:cs typeface="Comfortaa"/>
              <a:sym typeface="Comfortaa"/>
            </a:endParaRPr>
          </a:p>
        </p:txBody>
      </p:sp>
      <p:pic>
        <p:nvPicPr>
          <p:cNvPr id="197" name="Google Shape;197;p20"/>
          <p:cNvPicPr preferRelativeResize="0"/>
          <p:nvPr/>
        </p:nvPicPr>
        <p:blipFill>
          <a:blip r:embed="rId7">
            <a:alphaModFix/>
          </a:blip>
          <a:stretch>
            <a:fillRect/>
          </a:stretch>
        </p:blipFill>
        <p:spPr>
          <a:xfrm>
            <a:off x="7330450" y="4313375"/>
            <a:ext cx="1714500" cy="676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58414"/>
    </mc:Choice>
    <mc:Fallback>
      <p:transition spd="slow" advTm="5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201"/>
        <p:cNvGrpSpPr/>
        <p:nvPr/>
      </p:nvGrpSpPr>
      <p:grpSpPr>
        <a:xfrm>
          <a:off x="0" y="0"/>
          <a:ext cx="0" cy="0"/>
          <a:chOff x="0" y="0"/>
          <a:chExt cx="0" cy="0"/>
        </a:xfrm>
      </p:grpSpPr>
      <p:sp>
        <p:nvSpPr>
          <p:cNvPr id="202" name="Google Shape;202;p21"/>
          <p:cNvSpPr txBox="1">
            <a:spLocks noGrp="1"/>
          </p:cNvSpPr>
          <p:nvPr>
            <p:ph type="ctrTitle"/>
          </p:nvPr>
        </p:nvSpPr>
        <p:spPr>
          <a:xfrm>
            <a:off x="0" y="56075"/>
            <a:ext cx="2670600" cy="1017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100"/>
              <a:t>Helpful links </a:t>
            </a:r>
            <a:endParaRPr sz="4300"/>
          </a:p>
        </p:txBody>
      </p:sp>
      <p:pic>
        <p:nvPicPr>
          <p:cNvPr id="203" name="Google Shape;203;p21"/>
          <p:cNvPicPr preferRelativeResize="0"/>
          <p:nvPr/>
        </p:nvPicPr>
        <p:blipFill rotWithShape="1">
          <a:blip r:embed="rId5">
            <a:alphaModFix/>
          </a:blip>
          <a:srcRect/>
          <a:stretch/>
        </p:blipFill>
        <p:spPr>
          <a:xfrm>
            <a:off x="9544545" y="3223199"/>
            <a:ext cx="860301" cy="694946"/>
          </a:xfrm>
          <a:prstGeom prst="rect">
            <a:avLst/>
          </a:prstGeom>
          <a:noFill/>
          <a:ln>
            <a:noFill/>
          </a:ln>
        </p:spPr>
      </p:pic>
      <p:sp>
        <p:nvSpPr>
          <p:cNvPr id="204" name="Google Shape;204;p21"/>
          <p:cNvSpPr txBox="1"/>
          <p:nvPr/>
        </p:nvSpPr>
        <p:spPr>
          <a:xfrm>
            <a:off x="277025" y="1073525"/>
            <a:ext cx="611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205" name="Google Shape;205;p21"/>
          <p:cNvSpPr txBox="1"/>
          <p:nvPr/>
        </p:nvSpPr>
        <p:spPr>
          <a:xfrm>
            <a:off x="236300" y="971675"/>
            <a:ext cx="68649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latin typeface="Comfortaa"/>
                <a:ea typeface="Comfortaa"/>
                <a:cs typeface="Comfortaa"/>
                <a:sym typeface="Comfortaa"/>
              </a:rPr>
              <a:t>Northern Counties school careers page-</a:t>
            </a:r>
            <a:endParaRPr sz="1000" b="1">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6"/>
              </a:rPr>
              <a:t>https://www.percyhedley.org.uk/northern-counties-school/careers/</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b="1">
                <a:latin typeface="Comfortaa"/>
                <a:ea typeface="Comfortaa"/>
                <a:cs typeface="Comfortaa"/>
                <a:sym typeface="Comfortaa"/>
              </a:rPr>
              <a:t>NATSPEC (directory of specialist further education) -</a:t>
            </a:r>
            <a:endParaRPr sz="1000" b="1">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7"/>
              </a:rPr>
              <a:t>https://natspec.org.uk/colleges/</a:t>
            </a:r>
            <a:endParaRPr sz="1000">
              <a:latin typeface="Comfortaa"/>
              <a:ea typeface="Comfortaa"/>
              <a:cs typeface="Comfortaa"/>
              <a:sym typeface="Comfortaa"/>
            </a:endParaRPr>
          </a:p>
          <a:p>
            <a:pPr marL="0" lvl="0" indent="0" algn="l" rtl="0">
              <a:spcBef>
                <a:spcPts val="0"/>
              </a:spcBef>
              <a:spcAft>
                <a:spcPts val="0"/>
              </a:spcAft>
              <a:buNone/>
            </a:pPr>
            <a:endParaRPr sz="1000" b="1">
              <a:latin typeface="Comfortaa"/>
              <a:ea typeface="Comfortaa"/>
              <a:cs typeface="Comfortaa"/>
              <a:sym typeface="Comfortaa"/>
            </a:endParaRPr>
          </a:p>
          <a:p>
            <a:pPr marL="0" lvl="0" indent="0" algn="l" rtl="0">
              <a:spcBef>
                <a:spcPts val="0"/>
              </a:spcBef>
              <a:spcAft>
                <a:spcPts val="0"/>
              </a:spcAft>
              <a:buNone/>
            </a:pPr>
            <a:r>
              <a:rPr lang="en" sz="1000" b="1">
                <a:latin typeface="Comfortaa"/>
                <a:ea typeface="Comfortaa"/>
                <a:cs typeface="Comfortaa"/>
                <a:sym typeface="Comfortaa"/>
              </a:rPr>
              <a:t>Newcastle local offer- </a:t>
            </a:r>
            <a:endParaRPr sz="1000" b="1">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8"/>
              </a:rPr>
              <a:t>https://www.newcastle.gov.uk/services/schools-learning-and-childcare/special-educational-needs-andor-disabilities-send</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b="1">
                <a:latin typeface="Comfortaa"/>
                <a:ea typeface="Comfortaa"/>
                <a:cs typeface="Comfortaa"/>
                <a:sym typeface="Comfortaa"/>
              </a:rPr>
              <a:t>North Tyneside local offer-</a:t>
            </a:r>
            <a:endParaRPr sz="1000" b="1">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9"/>
              </a:rPr>
              <a:t>https://my.northtyneside.gov.uk/category/1243/local-offer-special-educational-needs-and-disabilities-send</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b="1">
                <a:latin typeface="Comfortaa"/>
                <a:ea typeface="Comfortaa"/>
                <a:cs typeface="Comfortaa"/>
                <a:sym typeface="Comfortaa"/>
              </a:rPr>
              <a:t>South Tyneside local offer-</a:t>
            </a:r>
            <a:endParaRPr sz="1000" b="1">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10"/>
              </a:rPr>
              <a:t>https://sendlocaloffer.southtyneside.gov.uk/</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a:latin typeface="Comfortaa"/>
                <a:ea typeface="Comfortaa"/>
                <a:cs typeface="Comfortaa"/>
                <a:sym typeface="Comfortaa"/>
              </a:rPr>
              <a:t>Northumberland local offer- </a:t>
            </a:r>
            <a:endParaRPr sz="1000">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11"/>
              </a:rPr>
              <a:t>https://www.northumberland.gov.uk/Children/Northumberland-Local-Offer-SEND-0-to-25-years.aspx</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a:latin typeface="Comfortaa"/>
                <a:ea typeface="Comfortaa"/>
                <a:cs typeface="Comfortaa"/>
                <a:sym typeface="Comfortaa"/>
              </a:rPr>
              <a:t>Gateshead local offer- </a:t>
            </a:r>
            <a:endParaRPr sz="1000">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12"/>
              </a:rPr>
              <a:t>https://gateshead-localoffer.org/information-advice-services-and-support/</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r>
              <a:rPr lang="en" sz="1000">
                <a:latin typeface="Comfortaa"/>
                <a:ea typeface="Comfortaa"/>
                <a:cs typeface="Comfortaa"/>
                <a:sym typeface="Comfortaa"/>
              </a:rPr>
              <a:t>Durham local offer- </a:t>
            </a:r>
            <a:endParaRPr sz="1000">
              <a:latin typeface="Comfortaa"/>
              <a:ea typeface="Comfortaa"/>
              <a:cs typeface="Comfortaa"/>
              <a:sym typeface="Comfortaa"/>
            </a:endParaRPr>
          </a:p>
          <a:p>
            <a:pPr marL="0" lvl="0" indent="0" algn="l" rtl="0">
              <a:spcBef>
                <a:spcPts val="0"/>
              </a:spcBef>
              <a:spcAft>
                <a:spcPts val="0"/>
              </a:spcAft>
              <a:buNone/>
            </a:pPr>
            <a:r>
              <a:rPr lang="en" sz="1000" u="sng">
                <a:solidFill>
                  <a:schemeClr val="hlink"/>
                </a:solidFill>
                <a:latin typeface="Comfortaa"/>
                <a:ea typeface="Comfortaa"/>
                <a:cs typeface="Comfortaa"/>
                <a:sym typeface="Comfortaa"/>
                <a:hlinkClick r:id="rId13"/>
              </a:rPr>
              <a:t>http://www.countydurhamfamilies.info/kb5/durham/fsd/localoffer.page?localofferchannel=0</a:t>
            </a:r>
            <a:endParaRPr sz="1000">
              <a:latin typeface="Comfortaa"/>
              <a:ea typeface="Comfortaa"/>
              <a:cs typeface="Comfortaa"/>
              <a:sym typeface="Comfortaa"/>
            </a:endParaRPr>
          </a:p>
          <a:p>
            <a:pPr marL="0" lvl="0" indent="0" algn="l" rtl="0">
              <a:spcBef>
                <a:spcPts val="0"/>
              </a:spcBef>
              <a:spcAft>
                <a:spcPts val="0"/>
              </a:spcAft>
              <a:buNone/>
            </a:pPr>
            <a:endParaRPr sz="1000">
              <a:latin typeface="Comfortaa"/>
              <a:ea typeface="Comfortaa"/>
              <a:cs typeface="Comfortaa"/>
              <a:sym typeface="Comfortaa"/>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pic>
        <p:nvPicPr>
          <p:cNvPr id="206" name="Google Shape;206;p21"/>
          <p:cNvPicPr preferRelativeResize="0"/>
          <p:nvPr/>
        </p:nvPicPr>
        <p:blipFill>
          <a:blip r:embed="rId14">
            <a:alphaModFix/>
          </a:blip>
          <a:stretch>
            <a:fillRect/>
          </a:stretch>
        </p:blipFill>
        <p:spPr>
          <a:xfrm>
            <a:off x="7310075" y="4292925"/>
            <a:ext cx="1714500" cy="676275"/>
          </a:xfrm>
          <a:prstGeom prst="rect">
            <a:avLst/>
          </a:prstGeom>
          <a:noFill/>
          <a:ln>
            <a:noFill/>
          </a:ln>
        </p:spPr>
      </p:pic>
      <p:pic>
        <p:nvPicPr>
          <p:cNvPr id="8" name="Video 7">
            <a:hlinkClick r:id="" action="ppaction://media"/>
            <a:extLst>
              <a:ext uri="{FF2B5EF4-FFF2-40B4-BE49-F238E27FC236}">
                <a16:creationId xmlns:a16="http://schemas.microsoft.com/office/drawing/2014/main" id="{01A788AB-EE56-3AC8-E9E1-AE6D119222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8834544" y="174300"/>
            <a:ext cx="104306" cy="104306"/>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378"/>
    </mc:Choice>
    <mc:Fallback>
      <p:transition spd="slow" advTm="4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564</Words>
  <Application>Microsoft Office PowerPoint</Application>
  <PresentationFormat>On-screen Show (16:9)</PresentationFormat>
  <Paragraphs>119</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Amatic SC</vt:lpstr>
      <vt:lpstr>Source Code Pro</vt:lpstr>
      <vt:lpstr>Roboto</vt:lpstr>
      <vt:lpstr>Comfortaa</vt:lpstr>
      <vt:lpstr>Arial</vt:lpstr>
      <vt:lpstr>Beach Day</vt:lpstr>
      <vt:lpstr>Transitions </vt:lpstr>
      <vt:lpstr>Where it begins…</vt:lpstr>
      <vt:lpstr>Preparation for adulthood</vt:lpstr>
      <vt:lpstr>Careers</vt:lpstr>
      <vt:lpstr>Destination data  </vt:lpstr>
      <vt:lpstr>Identifying an appropriate provision </vt:lpstr>
      <vt:lpstr>What next?</vt:lpstr>
      <vt:lpstr>TRANSITION PLAN </vt:lpstr>
      <vt:lpstr>Helpful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Transitions </dc:title>
  <dc:creator>Michelle Waugh</dc:creator>
  <cp:lastModifiedBy>Ashleigh Sinclair</cp:lastModifiedBy>
  <cp:revision>4</cp:revision>
  <dcterms:modified xsi:type="dcterms:W3CDTF">2023-06-09T14:26:19Z</dcterms:modified>
</cp:coreProperties>
</file>