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
  </p:notesMasterIdLst>
  <p:sldIdLst>
    <p:sldId id="257" r:id="rId5"/>
    <p:sldId id="258" r:id="rId6"/>
    <p:sldId id="259"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C79C5F-B2C6-4727-A509-7A4D18A6EF3C}" v="9" dt="2023-05-17T07:24:29.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82" y="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10A9D-2056-45E6-9CF1-E39B085A096C}" type="datetimeFigureOut">
              <a:rPr lang="en-GB" smtClean="0"/>
              <a:t>17/05/2023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A5DDE-08BD-4130-85EE-17B0E354F3FA}" type="slidenum">
              <a:rPr lang="en-GB" smtClean="0"/>
              <a:t>‹#›</a:t>
            </a:fld>
            <a:endParaRPr lang="en-GB"/>
          </a:p>
        </p:txBody>
      </p:sp>
    </p:spTree>
    <p:extLst>
      <p:ext uri="{BB962C8B-B14F-4D97-AF65-F5344CB8AC3E}">
        <p14:creationId xmlns:p14="http://schemas.microsoft.com/office/powerpoint/2010/main" val="3360993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2EA5DDE-08BD-4130-85EE-17B0E354F3FA}" type="slidenum">
              <a:rPr lang="en-GB" smtClean="0"/>
              <a:t>2</a:t>
            </a:fld>
            <a:endParaRPr lang="en-GB"/>
          </a:p>
        </p:txBody>
      </p:sp>
    </p:spTree>
    <p:extLst>
      <p:ext uri="{BB962C8B-B14F-4D97-AF65-F5344CB8AC3E}">
        <p14:creationId xmlns:p14="http://schemas.microsoft.com/office/powerpoint/2010/main" val="3116067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415ff8a74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Linked evidence</a:t>
            </a:r>
          </a:p>
          <a:p>
            <a:pPr marL="0" lvl="0" indent="0" algn="l" rtl="0">
              <a:spcBef>
                <a:spcPts val="0"/>
              </a:spcBef>
              <a:spcAft>
                <a:spcPts val="0"/>
              </a:spcAft>
              <a:buNone/>
            </a:pPr>
            <a:r>
              <a:rPr lang="en-US" dirty="0"/>
              <a:t>Attendance data</a:t>
            </a:r>
          </a:p>
          <a:p>
            <a:pPr marL="0" lvl="0" indent="0" algn="l" rtl="0">
              <a:spcBef>
                <a:spcPts val="0"/>
              </a:spcBef>
              <a:spcAft>
                <a:spcPts val="0"/>
              </a:spcAft>
              <a:buNone/>
            </a:pPr>
            <a:r>
              <a:rPr lang="en-US" dirty="0"/>
              <a:t>Case studies</a:t>
            </a:r>
          </a:p>
          <a:p>
            <a:pPr marL="0" lvl="0" indent="0" algn="l" rtl="0">
              <a:spcBef>
                <a:spcPts val="0"/>
              </a:spcBef>
              <a:spcAft>
                <a:spcPts val="0"/>
              </a:spcAft>
              <a:buNone/>
            </a:pPr>
            <a:r>
              <a:rPr lang="en-US" dirty="0"/>
              <a:t>Fixed term exclusion data</a:t>
            </a:r>
          </a:p>
          <a:p>
            <a:pPr marL="0" lvl="0" indent="0" algn="l" rtl="0">
              <a:spcBef>
                <a:spcPts val="0"/>
              </a:spcBef>
              <a:spcAft>
                <a:spcPts val="0"/>
              </a:spcAft>
              <a:buNone/>
            </a:pPr>
            <a:r>
              <a:rPr lang="en-US" dirty="0"/>
              <a:t>Parent views – JL annual review</a:t>
            </a:r>
          </a:p>
          <a:p>
            <a:pPr marL="0" lvl="0" indent="0" algn="l" rtl="0">
              <a:spcBef>
                <a:spcPts val="0"/>
              </a:spcBef>
              <a:spcAft>
                <a:spcPts val="0"/>
              </a:spcAft>
              <a:buNone/>
            </a:pPr>
            <a:endParaRPr lang="en-US" dirty="0"/>
          </a:p>
        </p:txBody>
      </p:sp>
      <p:sp>
        <p:nvSpPr>
          <p:cNvPr id="131" name="Google Shape;131;g1415ff8a74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0834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3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562"/>
              </a:spcBef>
              <a:spcAft>
                <a:spcPts val="0"/>
              </a:spcAft>
              <a:buClr>
                <a:schemeClr val="dk1"/>
              </a:buClr>
              <a:buSzPts val="2520"/>
              <a:buNone/>
              <a:defRPr sz="1350"/>
            </a:lvl1pPr>
            <a:lvl2pPr lvl="1" algn="ctr">
              <a:lnSpc>
                <a:spcPct val="90000"/>
              </a:lnSpc>
              <a:spcBef>
                <a:spcPts val="281"/>
              </a:spcBef>
              <a:spcAft>
                <a:spcPts val="0"/>
              </a:spcAft>
              <a:buClr>
                <a:schemeClr val="dk1"/>
              </a:buClr>
              <a:buSzPts val="2100"/>
              <a:buNone/>
              <a:defRPr sz="1125"/>
            </a:lvl2pPr>
            <a:lvl3pPr lvl="2" algn="ctr">
              <a:lnSpc>
                <a:spcPct val="90000"/>
              </a:lnSpc>
              <a:spcBef>
                <a:spcPts val="281"/>
              </a:spcBef>
              <a:spcAft>
                <a:spcPts val="0"/>
              </a:spcAft>
              <a:buClr>
                <a:schemeClr val="dk1"/>
              </a:buClr>
              <a:buSzPts val="1890"/>
              <a:buNone/>
              <a:defRPr sz="1012"/>
            </a:lvl3pPr>
            <a:lvl4pPr lvl="3" algn="ctr">
              <a:lnSpc>
                <a:spcPct val="90000"/>
              </a:lnSpc>
              <a:spcBef>
                <a:spcPts val="281"/>
              </a:spcBef>
              <a:spcAft>
                <a:spcPts val="0"/>
              </a:spcAft>
              <a:buClr>
                <a:schemeClr val="dk1"/>
              </a:buClr>
              <a:buSzPts val="1680"/>
              <a:buNone/>
              <a:defRPr sz="899"/>
            </a:lvl4pPr>
            <a:lvl5pPr lvl="4" algn="ctr">
              <a:lnSpc>
                <a:spcPct val="90000"/>
              </a:lnSpc>
              <a:spcBef>
                <a:spcPts val="281"/>
              </a:spcBef>
              <a:spcAft>
                <a:spcPts val="0"/>
              </a:spcAft>
              <a:buClr>
                <a:schemeClr val="dk1"/>
              </a:buClr>
              <a:buSzPts val="1680"/>
              <a:buNone/>
              <a:defRPr sz="899"/>
            </a:lvl5pPr>
            <a:lvl6pPr lvl="5" algn="ctr">
              <a:lnSpc>
                <a:spcPct val="90000"/>
              </a:lnSpc>
              <a:spcBef>
                <a:spcPts val="281"/>
              </a:spcBef>
              <a:spcAft>
                <a:spcPts val="0"/>
              </a:spcAft>
              <a:buClr>
                <a:schemeClr val="dk1"/>
              </a:buClr>
              <a:buSzPts val="1680"/>
              <a:buNone/>
              <a:defRPr sz="899"/>
            </a:lvl6pPr>
            <a:lvl7pPr lvl="6" algn="ctr">
              <a:lnSpc>
                <a:spcPct val="90000"/>
              </a:lnSpc>
              <a:spcBef>
                <a:spcPts val="281"/>
              </a:spcBef>
              <a:spcAft>
                <a:spcPts val="0"/>
              </a:spcAft>
              <a:buClr>
                <a:schemeClr val="dk1"/>
              </a:buClr>
              <a:buSzPts val="1680"/>
              <a:buNone/>
              <a:defRPr sz="899"/>
            </a:lvl7pPr>
            <a:lvl8pPr lvl="7" algn="ctr">
              <a:lnSpc>
                <a:spcPct val="90000"/>
              </a:lnSpc>
              <a:spcBef>
                <a:spcPts val="281"/>
              </a:spcBef>
              <a:spcAft>
                <a:spcPts val="0"/>
              </a:spcAft>
              <a:buClr>
                <a:schemeClr val="dk1"/>
              </a:buClr>
              <a:buSzPts val="1680"/>
              <a:buNone/>
              <a:defRPr sz="899"/>
            </a:lvl8pPr>
            <a:lvl9pPr lvl="8" algn="ctr">
              <a:lnSpc>
                <a:spcPct val="90000"/>
              </a:lnSpc>
              <a:spcBef>
                <a:spcPts val="281"/>
              </a:spcBef>
              <a:spcAft>
                <a:spcPts val="0"/>
              </a:spcAft>
              <a:buClr>
                <a:schemeClr val="dk1"/>
              </a:buClr>
              <a:buSzPts val="1680"/>
              <a:buNone/>
              <a:defRPr sz="899"/>
            </a:lvl9pPr>
          </a:lstStyle>
          <a:p>
            <a:endParaRPr/>
          </a:p>
        </p:txBody>
      </p:sp>
      <p:sp>
        <p:nvSpPr>
          <p:cNvPr id="20" name="Google Shape;20;p6"/>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Lorna Wilson- Wellbeing and Engagement practitioner/  Louise Allport, Asst. Head (Therapy)  www.percyhedley.org.uk</a:t>
            </a:r>
            <a:endParaRPr/>
          </a:p>
        </p:txBody>
      </p:sp>
      <p:sp>
        <p:nvSpPr>
          <p:cNvPr id="22" name="Google Shape;22;p6"/>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244922" lvl="0" indent="-183692" algn="l">
              <a:lnSpc>
                <a:spcPct val="90000"/>
              </a:lnSpc>
              <a:spcBef>
                <a:spcPts val="562"/>
              </a:spcBef>
              <a:spcAft>
                <a:spcPts val="0"/>
              </a:spcAft>
              <a:buClr>
                <a:schemeClr val="dk1"/>
              </a:buClr>
              <a:buSzPts val="1800"/>
              <a:buChar char="•"/>
              <a:defRPr/>
            </a:lvl1pPr>
            <a:lvl2pPr marL="489844" lvl="1" indent="-183692" algn="l">
              <a:lnSpc>
                <a:spcPct val="90000"/>
              </a:lnSpc>
              <a:spcBef>
                <a:spcPts val="281"/>
              </a:spcBef>
              <a:spcAft>
                <a:spcPts val="0"/>
              </a:spcAft>
              <a:buClr>
                <a:schemeClr val="dk1"/>
              </a:buClr>
              <a:buSzPts val="1800"/>
              <a:buChar char="•"/>
              <a:defRPr/>
            </a:lvl2pPr>
            <a:lvl3pPr marL="734766" lvl="2" indent="-183692" algn="l">
              <a:lnSpc>
                <a:spcPct val="90000"/>
              </a:lnSpc>
              <a:spcBef>
                <a:spcPts val="281"/>
              </a:spcBef>
              <a:spcAft>
                <a:spcPts val="0"/>
              </a:spcAft>
              <a:buClr>
                <a:schemeClr val="dk1"/>
              </a:buClr>
              <a:buSzPts val="1800"/>
              <a:buChar char="•"/>
              <a:defRPr/>
            </a:lvl3pPr>
            <a:lvl4pPr marL="979688" lvl="3" indent="-183692" algn="l">
              <a:lnSpc>
                <a:spcPct val="90000"/>
              </a:lnSpc>
              <a:spcBef>
                <a:spcPts val="281"/>
              </a:spcBef>
              <a:spcAft>
                <a:spcPts val="0"/>
              </a:spcAft>
              <a:buClr>
                <a:schemeClr val="dk1"/>
              </a:buClr>
              <a:buSzPts val="1800"/>
              <a:buChar char="•"/>
              <a:defRPr/>
            </a:lvl4pPr>
            <a:lvl5pPr marL="1224610" lvl="4" indent="-183692" algn="l">
              <a:lnSpc>
                <a:spcPct val="90000"/>
              </a:lnSpc>
              <a:spcBef>
                <a:spcPts val="281"/>
              </a:spcBef>
              <a:spcAft>
                <a:spcPts val="0"/>
              </a:spcAft>
              <a:buClr>
                <a:schemeClr val="dk1"/>
              </a:buClr>
              <a:buSzPts val="1800"/>
              <a:buChar char="•"/>
              <a:defRPr/>
            </a:lvl5pPr>
            <a:lvl6pPr marL="1469532" lvl="5" indent="-183692" algn="l">
              <a:lnSpc>
                <a:spcPct val="90000"/>
              </a:lnSpc>
              <a:spcBef>
                <a:spcPts val="281"/>
              </a:spcBef>
              <a:spcAft>
                <a:spcPts val="0"/>
              </a:spcAft>
              <a:buClr>
                <a:schemeClr val="dk1"/>
              </a:buClr>
              <a:buSzPts val="1800"/>
              <a:buChar char="•"/>
              <a:defRPr/>
            </a:lvl6pPr>
            <a:lvl7pPr marL="1714454" lvl="6" indent="-183692" algn="l">
              <a:lnSpc>
                <a:spcPct val="90000"/>
              </a:lnSpc>
              <a:spcBef>
                <a:spcPts val="281"/>
              </a:spcBef>
              <a:spcAft>
                <a:spcPts val="0"/>
              </a:spcAft>
              <a:buClr>
                <a:schemeClr val="dk1"/>
              </a:buClr>
              <a:buSzPts val="1800"/>
              <a:buChar char="•"/>
              <a:defRPr/>
            </a:lvl7pPr>
            <a:lvl8pPr marL="1959376" lvl="7" indent="-183692" algn="l">
              <a:lnSpc>
                <a:spcPct val="90000"/>
              </a:lnSpc>
              <a:spcBef>
                <a:spcPts val="281"/>
              </a:spcBef>
              <a:spcAft>
                <a:spcPts val="0"/>
              </a:spcAft>
              <a:buClr>
                <a:schemeClr val="dk1"/>
              </a:buClr>
              <a:buSzPts val="1800"/>
              <a:buChar char="•"/>
              <a:defRPr/>
            </a:lvl8pPr>
            <a:lvl9pPr marL="2204298" lvl="8" indent="-183692" algn="l">
              <a:lnSpc>
                <a:spcPct val="90000"/>
              </a:lnSpc>
              <a:spcBef>
                <a:spcPts val="281"/>
              </a:spcBef>
              <a:spcAft>
                <a:spcPts val="0"/>
              </a:spcAft>
              <a:buClr>
                <a:schemeClr val="dk1"/>
              </a:buClr>
              <a:buSzPts val="1800"/>
              <a:buChar char="•"/>
              <a:defRPr/>
            </a:lvl9pPr>
          </a:lstStyle>
          <a:p>
            <a:endParaRPr/>
          </a:p>
        </p:txBody>
      </p:sp>
      <p:sp>
        <p:nvSpPr>
          <p:cNvPr id="14" name="Google Shape;14;p5"/>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Lorna Wilson- Wellbeing and Engagement practitioner/  Louise Allport, Asst. Head (Therapy)  www.percyhedley.org.uk</a:t>
            </a:r>
            <a:endParaRPr/>
          </a:p>
        </p:txBody>
      </p:sp>
      <p:sp>
        <p:nvSpPr>
          <p:cNvPr id="16" name="Google Shape;16;p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620"/>
              <a:buFont typeface="Calibri"/>
              <a:buNone/>
              <a:defRPr sz="462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15290" algn="l" rtl="0">
              <a:lnSpc>
                <a:spcPct val="90000"/>
              </a:lnSpc>
              <a:spcBef>
                <a:spcPts val="1050"/>
              </a:spcBef>
              <a:spcAft>
                <a:spcPts val="0"/>
              </a:spcAft>
              <a:buClr>
                <a:schemeClr val="dk1"/>
              </a:buClr>
              <a:buSzPts val="2940"/>
              <a:buFont typeface="Arial"/>
              <a:buChar char="•"/>
              <a:defRPr sz="2940" b="0" i="0" u="none" strike="noStrike" cap="none">
                <a:solidFill>
                  <a:schemeClr val="dk1"/>
                </a:solidFill>
                <a:latin typeface="Calibri"/>
                <a:ea typeface="Calibri"/>
                <a:cs typeface="Calibri"/>
                <a:sym typeface="Calibri"/>
              </a:defRPr>
            </a:lvl1pPr>
            <a:lvl2pPr marL="914400" marR="0" lvl="1" indent="-388619" algn="l" rtl="0">
              <a:lnSpc>
                <a:spcPct val="90000"/>
              </a:lnSpc>
              <a:spcBef>
                <a:spcPts val="525"/>
              </a:spcBef>
              <a:spcAft>
                <a:spcPts val="0"/>
              </a:spcAft>
              <a:buClr>
                <a:schemeClr val="dk1"/>
              </a:buClr>
              <a:buSzPts val="2520"/>
              <a:buFont typeface="Arial"/>
              <a:buChar char="•"/>
              <a:defRPr sz="2520" b="0" i="0" u="none" strike="noStrike" cap="none">
                <a:solidFill>
                  <a:schemeClr val="dk1"/>
                </a:solidFill>
                <a:latin typeface="Calibri"/>
                <a:ea typeface="Calibri"/>
                <a:cs typeface="Calibri"/>
                <a:sym typeface="Calibri"/>
              </a:defRPr>
            </a:lvl2pPr>
            <a:lvl3pPr marL="1371600" marR="0" lvl="2" indent="-361950" algn="l" rtl="0">
              <a:lnSpc>
                <a:spcPct val="90000"/>
              </a:lnSpc>
              <a:spcBef>
                <a:spcPts val="525"/>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L="1828800" marR="0" lvl="3" indent="-348614" algn="l" rtl="0">
              <a:lnSpc>
                <a:spcPct val="90000"/>
              </a:lnSpc>
              <a:spcBef>
                <a:spcPts val="525"/>
              </a:spcBef>
              <a:spcAft>
                <a:spcPts val="0"/>
              </a:spcAft>
              <a:buClr>
                <a:schemeClr val="dk1"/>
              </a:buClr>
              <a:buSzPts val="1890"/>
              <a:buFont typeface="Arial"/>
              <a:buChar char="•"/>
              <a:defRPr sz="1890" b="0" i="0" u="none" strike="noStrike" cap="none">
                <a:solidFill>
                  <a:schemeClr val="dk1"/>
                </a:solidFill>
                <a:latin typeface="Calibri"/>
                <a:ea typeface="Calibri"/>
                <a:cs typeface="Calibri"/>
                <a:sym typeface="Calibri"/>
              </a:defRPr>
            </a:lvl4pPr>
            <a:lvl5pPr marL="2286000" marR="0" lvl="4" indent="-348614" algn="l" rtl="0">
              <a:lnSpc>
                <a:spcPct val="90000"/>
              </a:lnSpc>
              <a:spcBef>
                <a:spcPts val="525"/>
              </a:spcBef>
              <a:spcAft>
                <a:spcPts val="0"/>
              </a:spcAft>
              <a:buClr>
                <a:schemeClr val="dk1"/>
              </a:buClr>
              <a:buSzPts val="1890"/>
              <a:buFont typeface="Arial"/>
              <a:buChar char="•"/>
              <a:defRPr sz="1890" b="0" i="0" u="none" strike="noStrike" cap="none">
                <a:solidFill>
                  <a:schemeClr val="dk1"/>
                </a:solidFill>
                <a:latin typeface="Calibri"/>
                <a:ea typeface="Calibri"/>
                <a:cs typeface="Calibri"/>
                <a:sym typeface="Calibri"/>
              </a:defRPr>
            </a:lvl5pPr>
            <a:lvl6pPr marL="2743200" marR="0" lvl="5" indent="-348614" algn="l" rtl="0">
              <a:lnSpc>
                <a:spcPct val="90000"/>
              </a:lnSpc>
              <a:spcBef>
                <a:spcPts val="525"/>
              </a:spcBef>
              <a:spcAft>
                <a:spcPts val="0"/>
              </a:spcAft>
              <a:buClr>
                <a:schemeClr val="dk1"/>
              </a:buClr>
              <a:buSzPts val="1890"/>
              <a:buFont typeface="Arial"/>
              <a:buChar char="•"/>
              <a:defRPr sz="1890" b="0" i="0" u="none" strike="noStrike" cap="none">
                <a:solidFill>
                  <a:schemeClr val="dk1"/>
                </a:solidFill>
                <a:latin typeface="Calibri"/>
                <a:ea typeface="Calibri"/>
                <a:cs typeface="Calibri"/>
                <a:sym typeface="Calibri"/>
              </a:defRPr>
            </a:lvl6pPr>
            <a:lvl7pPr marL="3200400" marR="0" lvl="6" indent="-348614" algn="l" rtl="0">
              <a:lnSpc>
                <a:spcPct val="90000"/>
              </a:lnSpc>
              <a:spcBef>
                <a:spcPts val="525"/>
              </a:spcBef>
              <a:spcAft>
                <a:spcPts val="0"/>
              </a:spcAft>
              <a:buClr>
                <a:schemeClr val="dk1"/>
              </a:buClr>
              <a:buSzPts val="1890"/>
              <a:buFont typeface="Arial"/>
              <a:buChar char="•"/>
              <a:defRPr sz="1890" b="0" i="0" u="none" strike="noStrike" cap="none">
                <a:solidFill>
                  <a:schemeClr val="dk1"/>
                </a:solidFill>
                <a:latin typeface="Calibri"/>
                <a:ea typeface="Calibri"/>
                <a:cs typeface="Calibri"/>
                <a:sym typeface="Calibri"/>
              </a:defRPr>
            </a:lvl7pPr>
            <a:lvl8pPr marL="3657600" marR="0" lvl="7" indent="-348615" algn="l" rtl="0">
              <a:lnSpc>
                <a:spcPct val="90000"/>
              </a:lnSpc>
              <a:spcBef>
                <a:spcPts val="525"/>
              </a:spcBef>
              <a:spcAft>
                <a:spcPts val="0"/>
              </a:spcAft>
              <a:buClr>
                <a:schemeClr val="dk1"/>
              </a:buClr>
              <a:buSzPts val="1890"/>
              <a:buFont typeface="Arial"/>
              <a:buChar char="•"/>
              <a:defRPr sz="1890" b="0" i="0" u="none" strike="noStrike" cap="none">
                <a:solidFill>
                  <a:schemeClr val="dk1"/>
                </a:solidFill>
                <a:latin typeface="Calibri"/>
                <a:ea typeface="Calibri"/>
                <a:cs typeface="Calibri"/>
                <a:sym typeface="Calibri"/>
              </a:defRPr>
            </a:lvl8pPr>
            <a:lvl9pPr marL="4114800" marR="0" lvl="8" indent="-348615" algn="l" rtl="0">
              <a:lnSpc>
                <a:spcPct val="90000"/>
              </a:lnSpc>
              <a:spcBef>
                <a:spcPts val="525"/>
              </a:spcBef>
              <a:spcAft>
                <a:spcPts val="0"/>
              </a:spcAft>
              <a:buClr>
                <a:schemeClr val="dk1"/>
              </a:buClr>
              <a:buSzPts val="1890"/>
              <a:buFont typeface="Arial"/>
              <a:buChar char="•"/>
              <a:defRPr sz="189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64" b="0" i="0" u="none" strike="noStrike" cap="none">
                <a:solidFill>
                  <a:schemeClr val="dk1"/>
                </a:solidFill>
                <a:latin typeface="Calibri"/>
                <a:ea typeface="Calibri"/>
                <a:cs typeface="Calibri"/>
                <a:sym typeface="Calibri"/>
              </a:defRPr>
            </a:lvl9pPr>
          </a:lstStyle>
          <a:p>
            <a:r>
              <a:rPr lang="en-GB"/>
              <a:t>Lorna Wilson- Wellbeing and Engagement practitioner/  Louise Allport, Asst. Head (Therapy)  www.percyhedley.org.uk</a:t>
            </a:r>
            <a:endParaRPr/>
          </a:p>
        </p:txBody>
      </p:sp>
      <p:sp>
        <p:nvSpPr>
          <p:cNvPr id="10" name="Google Shape;10;p4"/>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b="0" i="0" u="none" strike="noStrike" cap="none">
                <a:solidFill>
                  <a:srgbClr val="888888"/>
                </a:solidFill>
                <a:latin typeface="Calibri"/>
                <a:ea typeface="Calibri"/>
                <a:cs typeface="Calibri"/>
                <a:sym typeface="Calibri"/>
              </a:defRPr>
            </a:lvl1pPr>
            <a:lvl2pPr marL="0" marR="0" lvl="1" indent="0" algn="r" rtl="0">
              <a:spcBef>
                <a:spcPts val="0"/>
              </a:spcBef>
              <a:buNone/>
              <a:defRPr sz="675" b="0" i="0" u="none" strike="noStrike" cap="none">
                <a:solidFill>
                  <a:srgbClr val="888888"/>
                </a:solidFill>
                <a:latin typeface="Calibri"/>
                <a:ea typeface="Calibri"/>
                <a:cs typeface="Calibri"/>
                <a:sym typeface="Calibri"/>
              </a:defRPr>
            </a:lvl2pPr>
            <a:lvl3pPr marL="0" marR="0" lvl="2" indent="0" algn="r" rtl="0">
              <a:spcBef>
                <a:spcPts val="0"/>
              </a:spcBef>
              <a:buNone/>
              <a:defRPr sz="675" b="0" i="0" u="none" strike="noStrike" cap="none">
                <a:solidFill>
                  <a:srgbClr val="888888"/>
                </a:solidFill>
                <a:latin typeface="Calibri"/>
                <a:ea typeface="Calibri"/>
                <a:cs typeface="Calibri"/>
                <a:sym typeface="Calibri"/>
              </a:defRPr>
            </a:lvl3pPr>
            <a:lvl4pPr marL="0" marR="0" lvl="3" indent="0" algn="r" rtl="0">
              <a:spcBef>
                <a:spcPts val="0"/>
              </a:spcBef>
              <a:buNone/>
              <a:defRPr sz="675" b="0" i="0" u="none" strike="noStrike" cap="none">
                <a:solidFill>
                  <a:srgbClr val="888888"/>
                </a:solidFill>
                <a:latin typeface="Calibri"/>
                <a:ea typeface="Calibri"/>
                <a:cs typeface="Calibri"/>
                <a:sym typeface="Calibri"/>
              </a:defRPr>
            </a:lvl4pPr>
            <a:lvl5pPr marL="0" marR="0" lvl="4" indent="0" algn="r" rtl="0">
              <a:spcBef>
                <a:spcPts val="0"/>
              </a:spcBef>
              <a:buNone/>
              <a:defRPr sz="675" b="0" i="0" u="none" strike="noStrike" cap="none">
                <a:solidFill>
                  <a:srgbClr val="888888"/>
                </a:solidFill>
                <a:latin typeface="Calibri"/>
                <a:ea typeface="Calibri"/>
                <a:cs typeface="Calibri"/>
                <a:sym typeface="Calibri"/>
              </a:defRPr>
            </a:lvl5pPr>
            <a:lvl6pPr marL="0" marR="0" lvl="5" indent="0" algn="r" rtl="0">
              <a:spcBef>
                <a:spcPts val="0"/>
              </a:spcBef>
              <a:buNone/>
              <a:defRPr sz="675" b="0" i="0" u="none" strike="noStrike" cap="none">
                <a:solidFill>
                  <a:srgbClr val="888888"/>
                </a:solidFill>
                <a:latin typeface="Calibri"/>
                <a:ea typeface="Calibri"/>
                <a:cs typeface="Calibri"/>
                <a:sym typeface="Calibri"/>
              </a:defRPr>
            </a:lvl6pPr>
            <a:lvl7pPr marL="0" marR="0" lvl="6" indent="0" algn="r" rtl="0">
              <a:spcBef>
                <a:spcPts val="0"/>
              </a:spcBef>
              <a:buNone/>
              <a:defRPr sz="675" b="0" i="0" u="none" strike="noStrike" cap="none">
                <a:solidFill>
                  <a:srgbClr val="888888"/>
                </a:solidFill>
                <a:latin typeface="Calibri"/>
                <a:ea typeface="Calibri"/>
                <a:cs typeface="Calibri"/>
                <a:sym typeface="Calibri"/>
              </a:defRPr>
            </a:lvl7pPr>
            <a:lvl8pPr marL="0" marR="0" lvl="7" indent="0" algn="r" rtl="0">
              <a:spcBef>
                <a:spcPts val="0"/>
              </a:spcBef>
              <a:buNone/>
              <a:defRPr sz="675" b="0" i="0" u="none" strike="noStrike" cap="none">
                <a:solidFill>
                  <a:srgbClr val="888888"/>
                </a:solidFill>
                <a:latin typeface="Calibri"/>
                <a:ea typeface="Calibri"/>
                <a:cs typeface="Calibri"/>
                <a:sym typeface="Calibri"/>
              </a:defRPr>
            </a:lvl8pPr>
            <a:lvl9pPr marL="0" marR="0" lvl="8" indent="0" algn="r" rtl="0">
              <a:spcBef>
                <a:spcPts val="0"/>
              </a:spcBef>
              <a:buNone/>
              <a:defRPr sz="67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0" r:id="rId1"/>
    <p:sldLayoutId id="2147483661" r:id="rId2"/>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f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fif"/><Relationship Id="rId5" Type="http://schemas.openxmlformats.org/officeDocument/2006/relationships/image" Target="../media/image5.jfif"/><Relationship Id="rId4" Type="http://schemas.openxmlformats.org/officeDocument/2006/relationships/hyperlink" Target="mailto:Lorna.Wilson@percyhedley.org.uk" TargetMode="Externa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83"/>
        <p:cNvGrpSpPr/>
        <p:nvPr/>
      </p:nvGrpSpPr>
      <p:grpSpPr>
        <a:xfrm>
          <a:off x="0" y="0"/>
          <a:ext cx="0" cy="0"/>
          <a:chOff x="0" y="0"/>
          <a:chExt cx="0" cy="0"/>
        </a:xfrm>
      </p:grpSpPr>
      <p:sp>
        <p:nvSpPr>
          <p:cNvPr id="84" name="Google Shape;84;p1"/>
          <p:cNvSpPr/>
          <p:nvPr/>
        </p:nvSpPr>
        <p:spPr>
          <a:xfrm>
            <a:off x="3376108" y="3619936"/>
            <a:ext cx="5143500" cy="2971800"/>
          </a:xfrm>
          <a:prstGeom prst="rect">
            <a:avLst/>
          </a:prstGeom>
          <a:solidFill>
            <a:srgbClr val="512C6B"/>
          </a:solidFill>
          <a:ln w="12700" cap="flat" cmpd="sng">
            <a:solidFill>
              <a:srgbClr val="512C6B"/>
            </a:solidFill>
            <a:prstDash val="solid"/>
            <a:miter lim="800000"/>
            <a:headEnd type="none" w="sm" len="sm"/>
            <a:tailEnd type="none" w="sm" len="sm"/>
          </a:ln>
        </p:spPr>
        <p:txBody>
          <a:bodyPr spcFirstLastPara="1" wrap="square" lIns="48978" tIns="24482" rIns="48978" bIns="24482" anchor="ctr" anchorCtr="0">
            <a:noAutofit/>
          </a:bodyPr>
          <a:lstStyle/>
          <a:p>
            <a:pPr marL="0" marR="0" lvl="0" indent="0" algn="ctr" rtl="0">
              <a:spcBef>
                <a:spcPts val="0"/>
              </a:spcBef>
              <a:spcAft>
                <a:spcPts val="0"/>
              </a:spcAft>
              <a:buNone/>
            </a:pPr>
            <a:endParaRPr sz="964" b="0" i="0" u="none" strike="noStrike" cap="none" dirty="0">
              <a:solidFill>
                <a:schemeClr val="lt1"/>
              </a:solidFill>
              <a:latin typeface="Calibri"/>
              <a:ea typeface="Calibri"/>
              <a:cs typeface="Calibri"/>
              <a:sym typeface="Calibri"/>
            </a:endParaRPr>
          </a:p>
        </p:txBody>
      </p:sp>
      <p:pic>
        <p:nvPicPr>
          <p:cNvPr id="86" name="Google Shape;86;p1"/>
          <p:cNvPicPr preferRelativeResize="0"/>
          <p:nvPr/>
        </p:nvPicPr>
        <p:blipFill rotWithShape="1">
          <a:blip r:embed="rId3">
            <a:alphaModFix/>
          </a:blip>
          <a:srcRect/>
          <a:stretch/>
        </p:blipFill>
        <p:spPr>
          <a:xfrm>
            <a:off x="3968222" y="106611"/>
            <a:ext cx="4008546" cy="1513226"/>
          </a:xfrm>
          <a:prstGeom prst="rect">
            <a:avLst/>
          </a:prstGeom>
          <a:noFill/>
          <a:ln>
            <a:noFill/>
          </a:ln>
        </p:spPr>
      </p:pic>
      <p:pic>
        <p:nvPicPr>
          <p:cNvPr id="6" name="Picture 5">
            <a:extLst>
              <a:ext uri="{FF2B5EF4-FFF2-40B4-BE49-F238E27FC236}">
                <a16:creationId xmlns:a16="http://schemas.microsoft.com/office/drawing/2014/main" id="{8CE84D09-C0BD-4654-BF98-190E0B9560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1111" l="5778" r="92889">
                        <a14:foregroundMark x1="6222" y1="40889" x2="6222" y2="40889"/>
                        <a14:foregroundMark x1="19111" y1="39556" x2="19111" y2="39556"/>
                        <a14:foregroundMark x1="26222" y1="44889" x2="26222" y2="44889"/>
                        <a14:foregroundMark x1="49778" y1="51111" x2="49778" y2="51111"/>
                        <a14:foregroundMark x1="48444" y1="51111" x2="52444" y2="45333"/>
                        <a14:foregroundMark x1="93333" y1="33778" x2="93333" y2="33778"/>
                        <a14:foregroundMark x1="69333" y1="64000" x2="69333" y2="64000"/>
                        <a14:foregroundMark x1="38667" y1="74667" x2="38667" y2="74667"/>
                        <a14:foregroundMark x1="54667" y1="91111" x2="54667" y2="91111"/>
                        <a14:foregroundMark x1="65333" y1="67556" x2="65333" y2="67556"/>
                        <a14:foregroundMark x1="92000" y1="47111" x2="92000" y2="47111"/>
                        <a14:foregroundMark x1="81778" y1="48444" x2="81778" y2="48444"/>
                        <a14:foregroundMark x1="73778" y1="53778" x2="73778" y2="53778"/>
                        <a14:foregroundMark x1="73778" y1="53778" x2="73778" y2="53778"/>
                        <a14:foregroundMark x1="38222" y1="72889" x2="38222" y2="72889"/>
                        <a14:foregroundMark x1="38222" y1="72889" x2="38222" y2="72889"/>
                        <a14:foregroundMark x1="38222" y1="72889" x2="38222" y2="72889"/>
                        <a14:foregroundMark x1="38222" y1="72889" x2="38222" y2="72889"/>
                        <a14:foregroundMark x1="40000" y1="72889" x2="40000" y2="72889"/>
                        <a14:foregroundMark x1="40000" y1="72889" x2="40000" y2="72889"/>
                        <a14:foregroundMark x1="40000" y1="72889" x2="40000" y2="72889"/>
                        <a14:foregroundMark x1="24444" y1="49333" x2="24444" y2="49333"/>
                        <a14:foregroundMark x1="24444" y1="49333" x2="24444" y2="49333"/>
                        <a14:foregroundMark x1="32889" y1="76889" x2="47111" y2="84444"/>
                        <a14:foregroundMark x1="47556" y1="87111" x2="35556" y2="76889"/>
                        <a14:foregroundMark x1="34667" y1="79111" x2="51556" y2="87111"/>
                        <a14:backgroundMark x1="93333" y1="33333" x2="93333" y2="33333"/>
                        <a14:backgroundMark x1="92444" y1="51556" x2="94222" y2="34667"/>
                      </a14:backgroundRemoval>
                    </a14:imgEffect>
                  </a14:imgLayer>
                </a14:imgProps>
              </a:ext>
            </a:extLst>
          </a:blip>
          <a:stretch>
            <a:fillRect/>
          </a:stretch>
        </p:blipFill>
        <p:spPr>
          <a:xfrm>
            <a:off x="3751491" y="3645361"/>
            <a:ext cx="904131" cy="904131"/>
          </a:xfrm>
          <a:prstGeom prst="rect">
            <a:avLst/>
          </a:prstGeom>
        </p:spPr>
      </p:pic>
      <p:pic>
        <p:nvPicPr>
          <p:cNvPr id="3" name="Picture 2">
            <a:extLst>
              <a:ext uri="{FF2B5EF4-FFF2-40B4-BE49-F238E27FC236}">
                <a16:creationId xmlns:a16="http://schemas.microsoft.com/office/drawing/2014/main" id="{B41D920C-D03A-42B7-7454-48C28540FDB9}"/>
              </a:ext>
            </a:extLst>
          </p:cNvPr>
          <p:cNvPicPr>
            <a:picLocks noChangeAspect="1"/>
          </p:cNvPicPr>
          <p:nvPr/>
        </p:nvPicPr>
        <p:blipFill>
          <a:blip r:embed="rId6"/>
          <a:stretch>
            <a:fillRect/>
          </a:stretch>
        </p:blipFill>
        <p:spPr>
          <a:xfrm>
            <a:off x="3599778" y="4640737"/>
            <a:ext cx="2392646" cy="1718212"/>
          </a:xfrm>
          <a:prstGeom prst="rect">
            <a:avLst/>
          </a:prstGeom>
        </p:spPr>
      </p:pic>
      <p:sp>
        <p:nvSpPr>
          <p:cNvPr id="7" name="Google Shape;85;p1">
            <a:extLst>
              <a:ext uri="{FF2B5EF4-FFF2-40B4-BE49-F238E27FC236}">
                <a16:creationId xmlns:a16="http://schemas.microsoft.com/office/drawing/2014/main" id="{49586ACB-40B0-4D0E-9B17-C03F371C0049}"/>
              </a:ext>
            </a:extLst>
          </p:cNvPr>
          <p:cNvSpPr/>
          <p:nvPr/>
        </p:nvSpPr>
        <p:spPr>
          <a:xfrm>
            <a:off x="4416840" y="1526660"/>
            <a:ext cx="3111309" cy="2890791"/>
          </a:xfrm>
          <a:prstGeom prst="ellipse">
            <a:avLst/>
          </a:prstGeom>
          <a:solidFill>
            <a:srgbClr val="CDDD00"/>
          </a:solidFill>
          <a:ln w="174625" cap="flat" cmpd="thinThick">
            <a:solidFill>
              <a:srgbClr val="CDDD00"/>
            </a:solidFill>
            <a:prstDash val="solid"/>
            <a:round/>
            <a:headEnd type="none" w="sm" len="sm"/>
            <a:tailEnd type="none" w="sm" len="sm"/>
          </a:ln>
        </p:spPr>
        <p:txBody>
          <a:bodyPr spcFirstLastPara="1" wrap="square" lIns="48978" tIns="24482" rIns="48978" bIns="24482" anchor="ctr" anchorCtr="0">
            <a:normAutofit/>
          </a:bodyPr>
          <a:lstStyle/>
          <a:p>
            <a:pPr marL="0" marR="0" lvl="0" indent="0" algn="ctr" rtl="0">
              <a:lnSpc>
                <a:spcPct val="80000"/>
              </a:lnSpc>
              <a:spcBef>
                <a:spcPts val="0"/>
              </a:spcBef>
              <a:spcAft>
                <a:spcPts val="0"/>
              </a:spcAft>
              <a:buNone/>
            </a:pPr>
            <a:r>
              <a:rPr lang="en-GB" sz="3214" b="0" i="0" u="none" strike="noStrike" cap="none" dirty="0">
                <a:solidFill>
                  <a:srgbClr val="FFFFFF"/>
                </a:solidFill>
                <a:latin typeface="Calibri"/>
                <a:ea typeface="Calibri"/>
                <a:cs typeface="Calibri"/>
                <a:sym typeface="Calibri"/>
              </a:rPr>
              <a:t>Wellbeing at NCS</a:t>
            </a:r>
            <a:r>
              <a:rPr lang="en-GB" sz="1929" b="0" i="0" u="none" strike="noStrike" cap="none" dirty="0">
                <a:solidFill>
                  <a:srgbClr val="FFFFFF"/>
                </a:solidFill>
                <a:latin typeface="Calibri"/>
                <a:ea typeface="Calibri"/>
                <a:cs typeface="Calibri"/>
                <a:sym typeface="Calibri"/>
              </a:rPr>
              <a:t> </a:t>
            </a:r>
            <a:endParaRPr sz="750" dirty="0"/>
          </a:p>
          <a:p>
            <a:pPr marL="0" marR="0" lvl="0" indent="0" algn="ctr" rtl="0">
              <a:lnSpc>
                <a:spcPct val="80000"/>
              </a:lnSpc>
              <a:spcBef>
                <a:spcPts val="321"/>
              </a:spcBef>
              <a:spcAft>
                <a:spcPts val="0"/>
              </a:spcAft>
              <a:buNone/>
            </a:pPr>
            <a:endParaRPr lang="en-US" sz="2143" b="0" i="0" u="none" strike="noStrike" cap="none" dirty="0">
              <a:solidFill>
                <a:srgbClr val="FFFFFF"/>
              </a:solidFill>
              <a:latin typeface="Calibri"/>
              <a:ea typeface="Calibri"/>
              <a:cs typeface="Calibri"/>
              <a:sym typeface="Calibri"/>
            </a:endParaRPr>
          </a:p>
          <a:p>
            <a:pPr marL="0" marR="0" lvl="0" indent="0" algn="ctr" rtl="0">
              <a:lnSpc>
                <a:spcPct val="80000"/>
              </a:lnSpc>
              <a:spcBef>
                <a:spcPts val="321"/>
              </a:spcBef>
              <a:spcAft>
                <a:spcPts val="0"/>
              </a:spcAft>
              <a:buNone/>
            </a:pPr>
            <a:br>
              <a:rPr lang="en-US" sz="964" b="0" i="0" u="none" strike="noStrike" cap="none" dirty="0">
                <a:solidFill>
                  <a:srgbClr val="FFFFFF"/>
                </a:solidFill>
                <a:latin typeface="Calibri"/>
                <a:ea typeface="Calibri"/>
                <a:cs typeface="Calibri"/>
                <a:sym typeface="Calibri"/>
              </a:rPr>
            </a:br>
            <a:endParaRPr sz="964" b="0" i="0" u="none" strike="noStrike" cap="none" dirty="0">
              <a:solidFill>
                <a:srgbClr val="FFFFFF"/>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49B5C7F0-AD60-3D6F-4EC2-196CF69EF2C7}"/>
              </a:ext>
            </a:extLst>
          </p:cNvPr>
          <p:cNvPicPr>
            <a:picLocks noChangeAspect="1"/>
          </p:cNvPicPr>
          <p:nvPr/>
        </p:nvPicPr>
        <p:blipFill>
          <a:blip r:embed="rId7"/>
          <a:stretch>
            <a:fillRect/>
          </a:stretch>
        </p:blipFill>
        <p:spPr>
          <a:xfrm>
            <a:off x="6044212" y="4646816"/>
            <a:ext cx="2423608" cy="1718212"/>
          </a:xfrm>
          <a:prstGeom prst="rect">
            <a:avLst/>
          </a:prstGeom>
        </p:spPr>
      </p:pic>
      <p:sp>
        <p:nvSpPr>
          <p:cNvPr id="2" name="Footer Placeholder 1">
            <a:extLst>
              <a:ext uri="{FF2B5EF4-FFF2-40B4-BE49-F238E27FC236}">
                <a16:creationId xmlns:a16="http://schemas.microsoft.com/office/drawing/2014/main" id="{6C23EE6F-AE43-E0DF-8136-174F502BEE03}"/>
              </a:ext>
            </a:extLst>
          </p:cNvPr>
          <p:cNvSpPr>
            <a:spLocks noGrp="1"/>
          </p:cNvSpPr>
          <p:nvPr>
            <p:ph type="ftr" idx="11"/>
          </p:nvPr>
        </p:nvSpPr>
        <p:spPr>
          <a:xfrm>
            <a:off x="4038600" y="6522528"/>
            <a:ext cx="4114800" cy="365125"/>
          </a:xfrm>
        </p:spPr>
        <p:txBody>
          <a:bodyPr/>
          <a:lstStyle/>
          <a:p>
            <a:r>
              <a:rPr lang="en-GB" dirty="0"/>
              <a:t>Lorna Wilson- Wellbeing and Engagement practitioner/ www.percyhedley.org.</a:t>
            </a:r>
          </a:p>
        </p:txBody>
      </p:sp>
    </p:spTree>
    <p:extLst>
      <p:ext uri="{BB962C8B-B14F-4D97-AF65-F5344CB8AC3E}">
        <p14:creationId xmlns:p14="http://schemas.microsoft.com/office/powerpoint/2010/main" val="3987486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2A0FA2-066C-FD48-8768-3DE6F98DA276}"/>
              </a:ext>
            </a:extLst>
          </p:cNvPr>
          <p:cNvSpPr>
            <a:spLocks noGrp="1" noRot="1" noMove="1" noResize="1" noEditPoints="1" noAdjustHandles="1" noChangeArrowheads="1" noChangeShapeType="1"/>
          </p:cNvSpPr>
          <p:nvPr>
            <p:ph type="ftr" sz="quarter" idx="11"/>
          </p:nvPr>
        </p:nvSpPr>
        <p:spPr>
          <a:xfrm>
            <a:off x="3916778" y="6554034"/>
            <a:ext cx="4307613" cy="141132"/>
          </a:xfrm>
        </p:spPr>
        <p:txBody>
          <a:bodyPr/>
          <a:lstStyle/>
          <a:p>
            <a:pPr algn="l"/>
            <a:r>
              <a:rPr lang="en-GB" b="1" dirty="0">
                <a:solidFill>
                  <a:schemeClr val="bg1">
                    <a:lumMod val="50000"/>
                  </a:schemeClr>
                </a:solidFill>
                <a:latin typeface="+mj-lt"/>
              </a:rPr>
              <a:t>Lorna Wilson- Wellbeing and Engagement practitioner/   www.percyhedley.org.uk</a:t>
            </a:r>
            <a:endParaRPr lang="en-GB" dirty="0">
              <a:solidFill>
                <a:schemeClr val="bg1">
                  <a:lumMod val="50000"/>
                </a:schemeClr>
              </a:solidFill>
              <a:latin typeface="+mj-lt"/>
            </a:endParaRPr>
          </a:p>
        </p:txBody>
      </p:sp>
      <p:sp>
        <p:nvSpPr>
          <p:cNvPr id="5" name="Text Placeholder 11">
            <a:extLst>
              <a:ext uri="{FF2B5EF4-FFF2-40B4-BE49-F238E27FC236}">
                <a16:creationId xmlns:a16="http://schemas.microsoft.com/office/drawing/2014/main" id="{63A190DF-15D7-474B-8944-C082F0FA6BD3}"/>
              </a:ext>
            </a:extLst>
          </p:cNvPr>
          <p:cNvSpPr txBox="1">
            <a:spLocks/>
          </p:cNvSpPr>
          <p:nvPr/>
        </p:nvSpPr>
        <p:spPr>
          <a:xfrm>
            <a:off x="3644841" y="127243"/>
            <a:ext cx="2589126" cy="3783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solidFill>
                  <a:srgbClr val="171831"/>
                </a:solidFill>
                <a:latin typeface="+mj-lt"/>
              </a:rPr>
              <a:t>Wellbeing at NCS</a:t>
            </a:r>
          </a:p>
        </p:txBody>
      </p:sp>
      <p:cxnSp>
        <p:nvCxnSpPr>
          <p:cNvPr id="6" name="Straight Connector 5">
            <a:extLst>
              <a:ext uri="{FF2B5EF4-FFF2-40B4-BE49-F238E27FC236}">
                <a16:creationId xmlns:a16="http://schemas.microsoft.com/office/drawing/2014/main" id="{A9DC59FB-64A8-7A4E-B068-3B8FD85922F7}"/>
              </a:ext>
            </a:extLst>
          </p:cNvPr>
          <p:cNvCxnSpPr>
            <a:cxnSpLocks/>
          </p:cNvCxnSpPr>
          <p:nvPr/>
        </p:nvCxnSpPr>
        <p:spPr>
          <a:xfrm>
            <a:off x="3564157" y="534668"/>
            <a:ext cx="49643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2CD98A9-35C8-144D-97ED-69D847D32686}"/>
              </a:ext>
            </a:extLst>
          </p:cNvPr>
          <p:cNvCxnSpPr>
            <a:cxnSpLocks/>
          </p:cNvCxnSpPr>
          <p:nvPr/>
        </p:nvCxnSpPr>
        <p:spPr>
          <a:xfrm>
            <a:off x="3613821" y="6469190"/>
            <a:ext cx="4964359" cy="0"/>
          </a:xfrm>
          <a:prstGeom prst="line">
            <a:avLst/>
          </a:prstGeom>
          <a:ln w="12700">
            <a:solidFill>
              <a:srgbClr val="4F296A"/>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73904724-C1D3-6E44-BE8A-0B03C7A47B3B}"/>
              </a:ext>
            </a:extLst>
          </p:cNvPr>
          <p:cNvSpPr txBox="1">
            <a:spLocks/>
          </p:cNvSpPr>
          <p:nvPr/>
        </p:nvSpPr>
        <p:spPr>
          <a:xfrm>
            <a:off x="3559531" y="3754633"/>
            <a:ext cx="5018649" cy="2669514"/>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endParaRPr lang="en-GB" sz="1286"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87BB320-2612-F109-55DD-557DC07D964A}"/>
              </a:ext>
            </a:extLst>
          </p:cNvPr>
          <p:cNvPicPr>
            <a:picLocks noChangeAspect="1"/>
          </p:cNvPicPr>
          <p:nvPr/>
        </p:nvPicPr>
        <p:blipFill rotWithShape="1">
          <a:blip r:embed="rId3"/>
          <a:srcRect t="5561" b="7581"/>
          <a:stretch/>
        </p:blipFill>
        <p:spPr>
          <a:xfrm>
            <a:off x="7417020" y="69615"/>
            <a:ext cx="1250730" cy="409916"/>
          </a:xfrm>
          <a:prstGeom prst="rect">
            <a:avLst/>
          </a:prstGeom>
        </p:spPr>
      </p:pic>
      <p:pic>
        <p:nvPicPr>
          <p:cNvPr id="12" name="Picture 11">
            <a:extLst>
              <a:ext uri="{FF2B5EF4-FFF2-40B4-BE49-F238E27FC236}">
                <a16:creationId xmlns:a16="http://schemas.microsoft.com/office/drawing/2014/main" id="{AE45B1A4-8592-B065-8C08-C2E5C9F88805}"/>
              </a:ext>
            </a:extLst>
          </p:cNvPr>
          <p:cNvPicPr>
            <a:picLocks noChangeAspect="1"/>
          </p:cNvPicPr>
          <p:nvPr/>
        </p:nvPicPr>
        <p:blipFill rotWithShape="1">
          <a:blip r:embed="rId3"/>
          <a:srcRect t="5561" r="70541" b="22157"/>
          <a:stretch/>
        </p:blipFill>
        <p:spPr>
          <a:xfrm>
            <a:off x="3644841" y="6519097"/>
            <a:ext cx="228614" cy="211660"/>
          </a:xfrm>
          <a:prstGeom prst="rect">
            <a:avLst/>
          </a:prstGeom>
        </p:spPr>
      </p:pic>
      <p:sp>
        <p:nvSpPr>
          <p:cNvPr id="20" name="Partial Circle 19">
            <a:extLst>
              <a:ext uri="{FF2B5EF4-FFF2-40B4-BE49-F238E27FC236}">
                <a16:creationId xmlns:a16="http://schemas.microsoft.com/office/drawing/2014/main" id="{2F0828C6-2913-9825-7D3B-999A42CB1291}"/>
              </a:ext>
            </a:extLst>
          </p:cNvPr>
          <p:cNvSpPr/>
          <p:nvPr/>
        </p:nvSpPr>
        <p:spPr>
          <a:xfrm>
            <a:off x="4635297" y="1165330"/>
            <a:ext cx="2477617" cy="2502721"/>
          </a:xfrm>
          <a:prstGeom prst="pie">
            <a:avLst>
              <a:gd name="adj1" fmla="val 9871798"/>
              <a:gd name="adj2" fmla="val 16254653"/>
            </a:avLst>
          </a:prstGeom>
          <a:solidFill>
            <a:srgbClr val="92D050"/>
          </a:solidFill>
          <a:scene3d>
            <a:camera prst="obliqueTopLef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solidFill>
                <a:schemeClr val="tx1"/>
              </a:solidFill>
            </a:endParaRPr>
          </a:p>
        </p:txBody>
      </p:sp>
      <p:sp>
        <p:nvSpPr>
          <p:cNvPr id="21" name="Partial Circle 20">
            <a:extLst>
              <a:ext uri="{FF2B5EF4-FFF2-40B4-BE49-F238E27FC236}">
                <a16:creationId xmlns:a16="http://schemas.microsoft.com/office/drawing/2014/main" id="{A0C59D6F-EC8D-21AC-1CC9-29C22D741FAE}"/>
              </a:ext>
            </a:extLst>
          </p:cNvPr>
          <p:cNvSpPr/>
          <p:nvPr/>
        </p:nvSpPr>
        <p:spPr>
          <a:xfrm rot="5400000">
            <a:off x="4673962" y="1165331"/>
            <a:ext cx="2531389" cy="2502721"/>
          </a:xfrm>
          <a:prstGeom prst="pie">
            <a:avLst>
              <a:gd name="adj1" fmla="val 10825023"/>
              <a:gd name="adj2" fmla="val 16991119"/>
            </a:avLst>
          </a:prstGeom>
          <a:solidFill>
            <a:srgbClr val="51ED03"/>
          </a:solidFill>
          <a:scene3d>
            <a:camera prst="obliqueTopRigh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solidFill>
                <a:schemeClr val="tx1"/>
              </a:solidFill>
            </a:endParaRPr>
          </a:p>
        </p:txBody>
      </p:sp>
      <p:sp>
        <p:nvSpPr>
          <p:cNvPr id="23" name="Partial Circle 22">
            <a:extLst>
              <a:ext uri="{FF2B5EF4-FFF2-40B4-BE49-F238E27FC236}">
                <a16:creationId xmlns:a16="http://schemas.microsoft.com/office/drawing/2014/main" id="{2ED78B74-9724-6B46-6EE4-342E53599DA5}"/>
              </a:ext>
            </a:extLst>
          </p:cNvPr>
          <p:cNvSpPr/>
          <p:nvPr/>
        </p:nvSpPr>
        <p:spPr>
          <a:xfrm flipV="1">
            <a:off x="4635297" y="1218023"/>
            <a:ext cx="2517313" cy="2538698"/>
          </a:xfrm>
          <a:prstGeom prst="pie">
            <a:avLst>
              <a:gd name="adj1" fmla="val 11673933"/>
              <a:gd name="adj2" fmla="val 20832907"/>
            </a:avLst>
          </a:prstGeom>
          <a:solidFill>
            <a:srgbClr val="00B050"/>
          </a:solidFill>
          <a:effectLst>
            <a:outerShdw blurRad="50800" dist="38100" dir="10800000" algn="r" rotWithShape="0">
              <a:prstClr val="black">
                <a:alpha val="40000"/>
              </a:prstClr>
            </a:outerShdw>
          </a:effectLst>
          <a:scene3d>
            <a:camera prst="obliqueBottomRigh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solidFill>
                <a:schemeClr val="tx1"/>
              </a:solidFill>
            </a:endParaRPr>
          </a:p>
        </p:txBody>
      </p:sp>
      <p:sp>
        <p:nvSpPr>
          <p:cNvPr id="24" name="TextBox 23">
            <a:extLst>
              <a:ext uri="{FF2B5EF4-FFF2-40B4-BE49-F238E27FC236}">
                <a16:creationId xmlns:a16="http://schemas.microsoft.com/office/drawing/2014/main" id="{FB8F6E9A-C017-FBD5-830C-52363A1E3AE9}"/>
              </a:ext>
            </a:extLst>
          </p:cNvPr>
          <p:cNvSpPr txBox="1"/>
          <p:nvPr/>
        </p:nvSpPr>
        <p:spPr>
          <a:xfrm>
            <a:off x="4066564" y="570780"/>
            <a:ext cx="4058873" cy="586956"/>
          </a:xfrm>
          <a:prstGeom prst="rect">
            <a:avLst/>
          </a:prstGeom>
          <a:noFill/>
        </p:spPr>
        <p:txBody>
          <a:bodyPr wrap="square" rtlCol="0">
            <a:spAutoFit/>
          </a:bodyPr>
          <a:lstStyle/>
          <a:p>
            <a:pPr algn="ctr"/>
            <a:r>
              <a:rPr lang="en-GB" sz="3214" dirty="0">
                <a:solidFill>
                  <a:srgbClr val="7030A0"/>
                </a:solidFill>
                <a:latin typeface="Amasis MT Pro Black" panose="02040A04050005020304" pitchFamily="18" charset="0"/>
              </a:rPr>
              <a:t>Wellbeing at NCS</a:t>
            </a:r>
          </a:p>
        </p:txBody>
      </p:sp>
      <p:sp>
        <p:nvSpPr>
          <p:cNvPr id="26" name="TextBox 25">
            <a:extLst>
              <a:ext uri="{FF2B5EF4-FFF2-40B4-BE49-F238E27FC236}">
                <a16:creationId xmlns:a16="http://schemas.microsoft.com/office/drawing/2014/main" id="{8F58B444-73C9-8F3B-709C-FFE75B6DC9B0}"/>
              </a:ext>
            </a:extLst>
          </p:cNvPr>
          <p:cNvSpPr txBox="1"/>
          <p:nvPr/>
        </p:nvSpPr>
        <p:spPr>
          <a:xfrm>
            <a:off x="5363422" y="2937959"/>
            <a:ext cx="868660" cy="257122"/>
          </a:xfrm>
          <a:prstGeom prst="rect">
            <a:avLst/>
          </a:prstGeom>
          <a:noFill/>
        </p:spPr>
        <p:txBody>
          <a:bodyPr wrap="square" rtlCol="0">
            <a:spAutoFit/>
          </a:bodyPr>
          <a:lstStyle/>
          <a:p>
            <a:pPr algn="ctr"/>
            <a:r>
              <a:rPr lang="en-GB" sz="1071" b="1" dirty="0"/>
              <a:t>Students</a:t>
            </a:r>
          </a:p>
        </p:txBody>
      </p:sp>
      <p:sp>
        <p:nvSpPr>
          <p:cNvPr id="27" name="TextBox 26">
            <a:extLst>
              <a:ext uri="{FF2B5EF4-FFF2-40B4-BE49-F238E27FC236}">
                <a16:creationId xmlns:a16="http://schemas.microsoft.com/office/drawing/2014/main" id="{A6DCA11A-7FE2-95AB-78AA-9A7E90E24921}"/>
              </a:ext>
            </a:extLst>
          </p:cNvPr>
          <p:cNvSpPr txBox="1"/>
          <p:nvPr/>
        </p:nvSpPr>
        <p:spPr>
          <a:xfrm>
            <a:off x="5915841" y="1727682"/>
            <a:ext cx="1119443" cy="257122"/>
          </a:xfrm>
          <a:prstGeom prst="rect">
            <a:avLst/>
          </a:prstGeom>
          <a:noFill/>
        </p:spPr>
        <p:txBody>
          <a:bodyPr wrap="square" rtlCol="0">
            <a:spAutoFit/>
          </a:bodyPr>
          <a:lstStyle/>
          <a:p>
            <a:pPr algn="ctr"/>
            <a:r>
              <a:rPr lang="en-GB" sz="1071" b="1" dirty="0"/>
              <a:t>Staff</a:t>
            </a:r>
          </a:p>
        </p:txBody>
      </p:sp>
      <p:sp>
        <p:nvSpPr>
          <p:cNvPr id="28" name="TextBox 27">
            <a:extLst>
              <a:ext uri="{FF2B5EF4-FFF2-40B4-BE49-F238E27FC236}">
                <a16:creationId xmlns:a16="http://schemas.microsoft.com/office/drawing/2014/main" id="{ECB84E0C-D8B2-B3AC-9597-CBEF5F3764AE}"/>
              </a:ext>
            </a:extLst>
          </p:cNvPr>
          <p:cNvSpPr txBox="1"/>
          <p:nvPr/>
        </p:nvSpPr>
        <p:spPr>
          <a:xfrm>
            <a:off x="4684452" y="1831437"/>
            <a:ext cx="1189654" cy="257122"/>
          </a:xfrm>
          <a:prstGeom prst="rect">
            <a:avLst/>
          </a:prstGeom>
          <a:noFill/>
          <a:scene3d>
            <a:camera prst="orthographicFront"/>
            <a:lightRig rig="threePt" dir="t"/>
          </a:scene3d>
          <a:sp3d>
            <a:bevelT w="139700" h="139700" prst="divot"/>
          </a:sp3d>
        </p:spPr>
        <p:txBody>
          <a:bodyPr wrap="square" rtlCol="0">
            <a:spAutoFit/>
          </a:bodyPr>
          <a:lstStyle/>
          <a:p>
            <a:pPr algn="ctr"/>
            <a:r>
              <a:rPr lang="en-GB" sz="1071" b="1" dirty="0"/>
              <a:t>Parents/Carers</a:t>
            </a:r>
          </a:p>
        </p:txBody>
      </p:sp>
      <p:sp>
        <p:nvSpPr>
          <p:cNvPr id="31" name="Oval 30">
            <a:extLst>
              <a:ext uri="{FF2B5EF4-FFF2-40B4-BE49-F238E27FC236}">
                <a16:creationId xmlns:a16="http://schemas.microsoft.com/office/drawing/2014/main" id="{FAC6EF5E-2F89-E745-C5F4-64169A91052F}"/>
              </a:ext>
            </a:extLst>
          </p:cNvPr>
          <p:cNvSpPr/>
          <p:nvPr/>
        </p:nvSpPr>
        <p:spPr>
          <a:xfrm>
            <a:off x="5250924" y="2143577"/>
            <a:ext cx="1302152" cy="578287"/>
          </a:xfrm>
          <a:prstGeom prst="ellipse">
            <a:avLst/>
          </a:prstGeom>
          <a:solidFill>
            <a:schemeClr val="tx2"/>
          </a:solidFill>
          <a:effectLst>
            <a:glow rad="139700">
              <a:schemeClr val="accent6">
                <a:satMod val="175000"/>
                <a:alpha val="40000"/>
              </a:schemeClr>
            </a:glow>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 name="TextBox 1">
            <a:extLst>
              <a:ext uri="{FF2B5EF4-FFF2-40B4-BE49-F238E27FC236}">
                <a16:creationId xmlns:a16="http://schemas.microsoft.com/office/drawing/2014/main" id="{B16C1173-2AAE-17BA-330D-2488EA28531D}"/>
              </a:ext>
            </a:extLst>
          </p:cNvPr>
          <p:cNvSpPr txBox="1"/>
          <p:nvPr/>
        </p:nvSpPr>
        <p:spPr>
          <a:xfrm>
            <a:off x="5363422" y="2230947"/>
            <a:ext cx="1189654" cy="421910"/>
          </a:xfrm>
          <a:prstGeom prst="rect">
            <a:avLst/>
          </a:prstGeom>
          <a:noFill/>
        </p:spPr>
        <p:txBody>
          <a:bodyPr wrap="square" rtlCol="0">
            <a:spAutoFit/>
          </a:bodyPr>
          <a:lstStyle/>
          <a:p>
            <a:r>
              <a:rPr lang="en-GB" sz="1071" b="1" i="1" dirty="0">
                <a:solidFill>
                  <a:srgbClr val="7030A0"/>
                </a:solidFill>
              </a:rPr>
              <a:t>Mental Health</a:t>
            </a:r>
          </a:p>
          <a:p>
            <a:r>
              <a:rPr lang="en-GB" sz="1071" b="1" i="1" dirty="0">
                <a:solidFill>
                  <a:srgbClr val="7030A0"/>
                </a:solidFill>
              </a:rPr>
              <a:t> and Wellbeing </a:t>
            </a:r>
          </a:p>
        </p:txBody>
      </p:sp>
      <p:sp>
        <p:nvSpPr>
          <p:cNvPr id="8" name="TextBox 7">
            <a:extLst>
              <a:ext uri="{FF2B5EF4-FFF2-40B4-BE49-F238E27FC236}">
                <a16:creationId xmlns:a16="http://schemas.microsoft.com/office/drawing/2014/main" id="{05EF5CEB-9CEB-A4DA-997F-627175EA441D}"/>
              </a:ext>
            </a:extLst>
          </p:cNvPr>
          <p:cNvSpPr txBox="1"/>
          <p:nvPr/>
        </p:nvSpPr>
        <p:spPr>
          <a:xfrm>
            <a:off x="1475980" y="3978896"/>
            <a:ext cx="8796250" cy="2308324"/>
          </a:xfrm>
          <a:prstGeom prst="rect">
            <a:avLst/>
          </a:prstGeom>
          <a:solidFill>
            <a:srgbClr val="CDDD00"/>
          </a:solidFill>
        </p:spPr>
        <p:txBody>
          <a:bodyPr wrap="square" rtlCol="0">
            <a:spAutoFit/>
          </a:bodyPr>
          <a:lstStyle/>
          <a:p>
            <a:pPr fontAlgn="base">
              <a:lnSpc>
                <a:spcPct val="100000"/>
              </a:lnSpc>
            </a:pPr>
            <a:r>
              <a:rPr lang="en-US" sz="1200" dirty="0">
                <a:solidFill>
                  <a:srgbClr val="4F296A"/>
                </a:solidFill>
                <a:latin typeface="Arial Nova Light" panose="020B0304020202020204" pitchFamily="34" charset="0"/>
                <a:cs typeface="Calibri" panose="020F0502020204030204" pitchFamily="34" charset="0"/>
              </a:rPr>
              <a:t>At NCS Wellbeing is a priority, working alongside and with the help of the </a:t>
            </a:r>
            <a:r>
              <a:rPr lang="en-GB" sz="1200" dirty="0">
                <a:solidFill>
                  <a:srgbClr val="4F296A"/>
                </a:solidFill>
                <a:effectLst/>
                <a:latin typeface="Arial Nova Light" panose="020B0304020202020204" pitchFamily="34" charset="0"/>
                <a:ea typeface="Calibri" panose="020F0502020204030204" pitchFamily="34" charset="0"/>
                <a:cs typeface="Calibri" panose="020F0502020204030204" pitchFamily="34" charset="0"/>
              </a:rPr>
              <a:t>multidisciplinary </a:t>
            </a:r>
            <a:r>
              <a:rPr lang="en-US" sz="1200" dirty="0">
                <a:solidFill>
                  <a:srgbClr val="4F296A"/>
                </a:solidFill>
                <a:latin typeface="Arial Nova Light" panose="020B0304020202020204" pitchFamily="34" charset="0"/>
                <a:cs typeface="Calibri" panose="020F0502020204030204" pitchFamily="34" charset="0"/>
              </a:rPr>
              <a:t>team we can maintain high standards of support and wellbeing in and around school, This creates an environment that students and staff can thrive within a positive and safe culture. </a:t>
            </a:r>
          </a:p>
          <a:p>
            <a:pPr fontAlgn="base">
              <a:lnSpc>
                <a:spcPct val="100000"/>
              </a:lnSpc>
            </a:pPr>
            <a:r>
              <a:rPr lang="en-US" sz="1200" dirty="0">
                <a:solidFill>
                  <a:srgbClr val="4F296A"/>
                </a:solidFill>
                <a:latin typeface="Arial Nova Light" panose="020B0304020202020204" pitchFamily="34" charset="0"/>
                <a:cs typeface="Calibri" panose="020F0502020204030204" pitchFamily="34" charset="0"/>
              </a:rPr>
              <a:t>The World Health </a:t>
            </a:r>
            <a:r>
              <a:rPr lang="en-US" sz="1200" dirty="0" err="1">
                <a:solidFill>
                  <a:srgbClr val="4F296A"/>
                </a:solidFill>
                <a:latin typeface="Arial Nova Light" panose="020B0304020202020204" pitchFamily="34" charset="0"/>
                <a:cs typeface="Calibri" panose="020F0502020204030204" pitchFamily="34" charset="0"/>
              </a:rPr>
              <a:t>Organisation</a:t>
            </a:r>
            <a:r>
              <a:rPr lang="en-US" sz="1200" dirty="0">
                <a:solidFill>
                  <a:srgbClr val="4F296A"/>
                </a:solidFill>
                <a:latin typeface="Arial Nova Light" panose="020B0304020202020204" pitchFamily="34" charset="0"/>
                <a:cs typeface="Calibri" panose="020F0502020204030204" pitchFamily="34" charset="0"/>
              </a:rPr>
              <a:t> defines wellbeing and mental health as</a:t>
            </a:r>
          </a:p>
          <a:p>
            <a:pPr fontAlgn="base">
              <a:lnSpc>
                <a:spcPct val="100000"/>
              </a:lnSpc>
            </a:pPr>
            <a:r>
              <a:rPr lang="en-US" sz="1200" i="1" dirty="0">
                <a:solidFill>
                  <a:srgbClr val="4F296A"/>
                </a:solidFill>
                <a:latin typeface="Arial Nova Light" panose="020B0304020202020204" pitchFamily="34" charset="0"/>
                <a:cs typeface="Calibri" panose="020F0502020204030204" pitchFamily="34" charset="0"/>
              </a:rPr>
              <a:t>…</a:t>
            </a:r>
            <a:r>
              <a:rPr lang="en-US" sz="1200" i="1" dirty="0">
                <a:solidFill>
                  <a:srgbClr val="4F296A"/>
                </a:solidFill>
                <a:latin typeface="Calibri" panose="020F0502020204030204" pitchFamily="34" charset="0"/>
                <a:cs typeface="Calibri" panose="020F0502020204030204" pitchFamily="34" charset="0"/>
              </a:rPr>
              <a:t>a state of well-being in which every individual </a:t>
            </a:r>
            <a:r>
              <a:rPr lang="en-US" sz="1200" i="1" dirty="0" err="1">
                <a:solidFill>
                  <a:srgbClr val="4F296A"/>
                </a:solidFill>
                <a:latin typeface="Calibri" panose="020F0502020204030204" pitchFamily="34" charset="0"/>
                <a:cs typeface="Calibri" panose="020F0502020204030204" pitchFamily="34" charset="0"/>
              </a:rPr>
              <a:t>realises</a:t>
            </a:r>
            <a:r>
              <a:rPr lang="en-US" sz="1200" i="1" dirty="0">
                <a:solidFill>
                  <a:srgbClr val="4F296A"/>
                </a:solidFill>
                <a:latin typeface="Calibri" panose="020F0502020204030204" pitchFamily="34" charset="0"/>
                <a:cs typeface="Calibri" panose="020F0502020204030204" pitchFamily="34" charset="0"/>
              </a:rPr>
              <a:t> his or her own potential, can cope with stresses of life, can work productively and fruitfully, and is able to contribute to his or her community.</a:t>
            </a:r>
          </a:p>
          <a:p>
            <a:pPr fontAlgn="base">
              <a:lnSpc>
                <a:spcPct val="100000"/>
              </a:lnSpc>
            </a:pPr>
            <a:r>
              <a:rPr lang="en-US" sz="1200" dirty="0">
                <a:solidFill>
                  <a:srgbClr val="4F296A"/>
                </a:solidFill>
                <a:latin typeface="Arial Nova Light" panose="020B0304020202020204" pitchFamily="34" charset="0"/>
                <a:cs typeface="Calibri" panose="020F0502020204030204" pitchFamily="34" charset="0"/>
              </a:rPr>
              <a:t>Mental health and wellbeing is not just the absence of mental health issues, we want everyone in our school community to feel</a:t>
            </a:r>
          </a:p>
          <a:p>
            <a:pPr marL="153076" indent="-153076" fontAlgn="base">
              <a:lnSpc>
                <a:spcPct val="100000"/>
              </a:lnSpc>
              <a:buFont typeface="Wingdings" panose="05000000000000000000" pitchFamily="2" charset="2"/>
              <a:buChar char="v"/>
            </a:pPr>
            <a:r>
              <a:rPr lang="en-US" sz="1200" dirty="0">
                <a:solidFill>
                  <a:srgbClr val="4F296A"/>
                </a:solidFill>
                <a:latin typeface="Arial Nova Light" panose="020B0304020202020204" pitchFamily="34" charset="0"/>
                <a:cs typeface="Calibri" panose="020F0502020204030204" pitchFamily="34" charset="0"/>
              </a:rPr>
              <a:t>confident</a:t>
            </a:r>
          </a:p>
          <a:p>
            <a:pPr marL="153076" indent="-153076" fontAlgn="base">
              <a:lnSpc>
                <a:spcPct val="100000"/>
              </a:lnSpc>
              <a:buFont typeface="Wingdings" panose="05000000000000000000" pitchFamily="2" charset="2"/>
              <a:buChar char="v"/>
            </a:pPr>
            <a:r>
              <a:rPr lang="en-US" sz="1200" dirty="0">
                <a:solidFill>
                  <a:srgbClr val="4F296A"/>
                </a:solidFill>
                <a:latin typeface="Arial Nova Light" panose="020B0304020202020204" pitchFamily="34" charset="0"/>
                <a:cs typeface="Calibri" panose="020F0502020204030204" pitchFamily="34" charset="0"/>
              </a:rPr>
              <a:t>Safe to communicate feelings and emotions.</a:t>
            </a:r>
          </a:p>
          <a:p>
            <a:pPr marL="153076" indent="-153076" fontAlgn="base">
              <a:lnSpc>
                <a:spcPct val="100000"/>
              </a:lnSpc>
              <a:buFont typeface="Wingdings" panose="05000000000000000000" pitchFamily="2" charset="2"/>
              <a:buChar char="v"/>
            </a:pPr>
            <a:r>
              <a:rPr lang="en-US" sz="1200" dirty="0">
                <a:solidFill>
                  <a:srgbClr val="4F296A"/>
                </a:solidFill>
                <a:latin typeface="Arial Nova Light" panose="020B0304020202020204" pitchFamily="34" charset="0"/>
                <a:cs typeface="Calibri" panose="020F0502020204030204" pitchFamily="34" charset="0"/>
              </a:rPr>
              <a:t>Valued and connected</a:t>
            </a:r>
          </a:p>
          <a:p>
            <a:pPr fontAlgn="base"/>
            <a:r>
              <a:rPr lang="en-US" sz="1200" dirty="0">
                <a:solidFill>
                  <a:srgbClr val="4F296A"/>
                </a:solidFill>
                <a:latin typeface="Arial Nova Light" panose="020B0304020202020204" pitchFamily="34" charset="0"/>
                <a:cs typeface="Calibri" panose="020F0502020204030204" pitchFamily="34" charset="0"/>
              </a:rPr>
              <a:t>This ties in with the core values of  Positive Behavior Support “The overall aim of Positive Behavior Support is to improve the quality of a person’s life and that of the people around them. This includes children, young people adults as well as older people.”</a:t>
            </a:r>
          </a:p>
        </p:txBody>
      </p:sp>
    </p:spTree>
    <p:extLst>
      <p:ext uri="{BB962C8B-B14F-4D97-AF65-F5344CB8AC3E}">
        <p14:creationId xmlns:p14="http://schemas.microsoft.com/office/powerpoint/2010/main" val="705202953"/>
      </p:ext>
    </p:extLst>
  </p:cSld>
  <p:clrMapOvr>
    <a:masterClrMapping/>
  </p:clrMapOvr>
  <mc:AlternateContent xmlns:mc="http://schemas.openxmlformats.org/markup-compatibility/2006">
    <mc:Choice xmlns:p14="http://schemas.microsoft.com/office/powerpoint/2010/main" Requires="p14">
      <p:transition spd="slow" p14:dur="2000" advTm="3441"/>
    </mc:Choice>
    <mc:Fallback>
      <p:transition spd="slow" advTm="344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32"/>
        <p:cNvGrpSpPr/>
        <p:nvPr/>
      </p:nvGrpSpPr>
      <p:grpSpPr>
        <a:xfrm>
          <a:off x="0" y="0"/>
          <a:ext cx="0" cy="0"/>
          <a:chOff x="0" y="0"/>
          <a:chExt cx="0" cy="0"/>
        </a:xfrm>
      </p:grpSpPr>
      <p:sp>
        <p:nvSpPr>
          <p:cNvPr id="134" name="Google Shape;134;g1415ff8a744_2_0"/>
          <p:cNvSpPr/>
          <p:nvPr/>
        </p:nvSpPr>
        <p:spPr>
          <a:xfrm>
            <a:off x="3673728" y="163619"/>
            <a:ext cx="3369973" cy="654990"/>
          </a:xfrm>
          <a:prstGeom prst="rect">
            <a:avLst/>
          </a:prstGeom>
          <a:noFill/>
          <a:ln>
            <a:noFill/>
          </a:ln>
        </p:spPr>
        <p:txBody>
          <a:bodyPr spcFirstLastPara="1" wrap="square" lIns="48978" tIns="24482" rIns="48978" bIns="24482" anchor="ctr" anchorCtr="0">
            <a:noAutofit/>
          </a:bodyPr>
          <a:lstStyle/>
          <a:p>
            <a:pPr marL="0" marR="0" lvl="0" indent="0" algn="l" rtl="0">
              <a:spcBef>
                <a:spcPts val="0"/>
              </a:spcBef>
              <a:spcAft>
                <a:spcPts val="0"/>
              </a:spcAft>
              <a:buNone/>
            </a:pPr>
            <a:r>
              <a:rPr lang="en-GB" sz="1929" b="0" i="0" u="none" strike="noStrike" cap="none" dirty="0">
                <a:solidFill>
                  <a:srgbClr val="7030A0"/>
                </a:solidFill>
                <a:latin typeface="Arial Nova" panose="020B0504020202020204" pitchFamily="34" charset="0"/>
                <a:ea typeface="Montserrat"/>
                <a:cs typeface="Montserrat"/>
                <a:sym typeface="Montserrat"/>
              </a:rPr>
              <a:t>Friends of Northern Counties school/PTA-</a:t>
            </a:r>
            <a:r>
              <a:rPr lang="en-GB" sz="857" b="0" i="0" u="none" strike="noStrike" cap="none" dirty="0">
                <a:solidFill>
                  <a:srgbClr val="7030A0"/>
                </a:solidFill>
                <a:latin typeface="Arial Nova" panose="020B0504020202020204" pitchFamily="34" charset="0"/>
                <a:ea typeface="Montserrat"/>
                <a:cs typeface="Montserrat"/>
                <a:sym typeface="Montserrat"/>
              </a:rPr>
              <a:t> May 2023 update </a:t>
            </a:r>
            <a:endParaRPr sz="1929" b="0" i="0" u="none" strike="noStrike" cap="none" dirty="0">
              <a:solidFill>
                <a:srgbClr val="7030A0"/>
              </a:solidFill>
              <a:latin typeface="Arial Nova" panose="020B0504020202020204" pitchFamily="34" charset="0"/>
              <a:ea typeface="Calibri"/>
              <a:cs typeface="Calibri"/>
              <a:sym typeface="Calibri"/>
            </a:endParaRPr>
          </a:p>
          <a:p>
            <a:pPr marL="0" marR="0" lvl="0" indent="0" algn="l" rtl="0">
              <a:spcBef>
                <a:spcPts val="0"/>
              </a:spcBef>
              <a:spcAft>
                <a:spcPts val="0"/>
              </a:spcAft>
              <a:buNone/>
            </a:pPr>
            <a:br>
              <a:rPr lang="en-US" sz="964" b="0" i="0" u="none" strike="noStrike" cap="none" dirty="0">
                <a:solidFill>
                  <a:schemeClr val="dk1"/>
                </a:solidFill>
                <a:latin typeface="Arial Nova Light" panose="020B0304020202020204" pitchFamily="34" charset="0"/>
                <a:sym typeface="Arial"/>
              </a:rPr>
            </a:br>
            <a:endParaRPr sz="964" b="0" i="0" u="none" strike="noStrike" cap="none" dirty="0">
              <a:solidFill>
                <a:schemeClr val="dk1"/>
              </a:solidFill>
              <a:latin typeface="Arial Nova Light" panose="020B0304020202020204" pitchFamily="34" charset="0"/>
              <a:sym typeface="Arial"/>
            </a:endParaRPr>
          </a:p>
        </p:txBody>
      </p:sp>
      <p:pic>
        <p:nvPicPr>
          <p:cNvPr id="135" name="Google Shape;135;g1415ff8a744_2_0"/>
          <p:cNvPicPr preferRelativeResize="0"/>
          <p:nvPr/>
        </p:nvPicPr>
        <p:blipFill rotWithShape="1">
          <a:blip r:embed="rId3">
            <a:alphaModFix/>
          </a:blip>
          <a:srcRect/>
          <a:stretch/>
        </p:blipFill>
        <p:spPr>
          <a:xfrm>
            <a:off x="6992139" y="4850"/>
            <a:ext cx="1479777" cy="561295"/>
          </a:xfrm>
          <a:prstGeom prst="rect">
            <a:avLst/>
          </a:prstGeom>
          <a:noFill/>
          <a:ln>
            <a:noFill/>
          </a:ln>
        </p:spPr>
      </p:pic>
      <p:sp>
        <p:nvSpPr>
          <p:cNvPr id="136" name="Google Shape;136;g1415ff8a744_2_0"/>
          <p:cNvSpPr txBox="1"/>
          <p:nvPr/>
        </p:nvSpPr>
        <p:spPr>
          <a:xfrm>
            <a:off x="3524250" y="706991"/>
            <a:ext cx="5152937" cy="1236581"/>
          </a:xfrm>
          <a:prstGeom prst="rect">
            <a:avLst/>
          </a:prstGeom>
          <a:solidFill>
            <a:srgbClr val="4F296A"/>
          </a:solidFill>
          <a:ln>
            <a:noFill/>
          </a:ln>
        </p:spPr>
        <p:txBody>
          <a:bodyPr spcFirstLastPara="1" wrap="square" lIns="48978" tIns="24482" rIns="48978" bIns="24482" anchor="t" anchorCtr="0">
            <a:spAutoFit/>
          </a:bodyPr>
          <a:lstStyle/>
          <a:p>
            <a:pPr marL="0" marR="0" lvl="0" indent="0" algn="just" defTabSz="489844" rtl="0" eaLnBrk="1" fontAlgn="auto" latinLnBrk="0" hangingPunct="1">
              <a:lnSpc>
                <a:spcPct val="150000"/>
              </a:lnSpc>
              <a:spcBef>
                <a:spcPts val="0"/>
              </a:spcBef>
              <a:spcAft>
                <a:spcPts val="0"/>
              </a:spcAft>
              <a:buClr>
                <a:srgbClr val="000000"/>
              </a:buClr>
              <a:buSzTx/>
              <a:buFont typeface="Arial"/>
              <a:buNone/>
              <a:tabLst/>
              <a:defRPr/>
            </a:pPr>
            <a:r>
              <a:rPr lang="en-US" sz="857" b="1" i="0" dirty="0">
                <a:solidFill>
                  <a:schemeClr val="bg1">
                    <a:lumMod val="95000"/>
                  </a:schemeClr>
                </a:solidFill>
                <a:effectLst/>
                <a:latin typeface="Arial Nova" panose="020B0504020202020204" pitchFamily="34" charset="0"/>
              </a:rPr>
              <a:t>Parents and carers meet on a regular basis to discuss ways in which we can improve our school  and community. </a:t>
            </a:r>
          </a:p>
          <a:p>
            <a:pPr marL="0" marR="0" lvl="0" indent="0" algn="just" defTabSz="489844" rtl="0" eaLnBrk="1" fontAlgn="auto" latinLnBrk="0" hangingPunct="1">
              <a:lnSpc>
                <a:spcPct val="150000"/>
              </a:lnSpc>
              <a:spcBef>
                <a:spcPts val="0"/>
              </a:spcBef>
              <a:spcAft>
                <a:spcPts val="0"/>
              </a:spcAft>
              <a:buClr>
                <a:srgbClr val="000000"/>
              </a:buClr>
              <a:buSzTx/>
              <a:buFont typeface="Arial"/>
              <a:buNone/>
              <a:tabLst/>
              <a:defRPr/>
            </a:pPr>
            <a:r>
              <a:rPr lang="en-US" sz="857" b="1" dirty="0">
                <a:solidFill>
                  <a:schemeClr val="bg1">
                    <a:lumMod val="95000"/>
                  </a:schemeClr>
                </a:solidFill>
                <a:latin typeface="Arial Nova" panose="020B0504020202020204" pitchFamily="34" charset="0"/>
              </a:rPr>
              <a:t>We currently have Parents, Carers , Grandparents and Siblings signed up; the more the merrier. </a:t>
            </a:r>
          </a:p>
          <a:p>
            <a:pPr marL="0" marR="0" lvl="0" indent="0" algn="just" defTabSz="489844" rtl="0" eaLnBrk="1" fontAlgn="auto" latinLnBrk="0" hangingPunct="1">
              <a:lnSpc>
                <a:spcPct val="150000"/>
              </a:lnSpc>
              <a:spcBef>
                <a:spcPts val="0"/>
              </a:spcBef>
              <a:spcAft>
                <a:spcPts val="0"/>
              </a:spcAft>
              <a:buClr>
                <a:srgbClr val="000000"/>
              </a:buClr>
              <a:buSzTx/>
              <a:buFont typeface="Arial"/>
              <a:buNone/>
              <a:tabLst/>
              <a:defRPr/>
            </a:pPr>
            <a:r>
              <a:rPr lang="en-US" sz="857" b="1" dirty="0">
                <a:solidFill>
                  <a:schemeClr val="bg1">
                    <a:lumMod val="95000"/>
                  </a:schemeClr>
                </a:solidFill>
                <a:latin typeface="Arial Nova" panose="020B0504020202020204" pitchFamily="34" charset="0"/>
              </a:rPr>
              <a:t>We thought we would share a little about what we’ve achieved so far, our current aims and how your input can help make a positive change. If you have any questions or suggestions, please contact Lorna (contact details our at the bottom of the page)</a:t>
            </a:r>
          </a:p>
        </p:txBody>
      </p:sp>
      <p:sp>
        <p:nvSpPr>
          <p:cNvPr id="146" name="Google Shape;146;g1415ff8a744_2_0"/>
          <p:cNvSpPr/>
          <p:nvPr/>
        </p:nvSpPr>
        <p:spPr>
          <a:xfrm>
            <a:off x="3524250" y="1966938"/>
            <a:ext cx="2389806" cy="1286293"/>
          </a:xfrm>
          <a:prstGeom prst="rect">
            <a:avLst/>
          </a:prstGeom>
          <a:solidFill>
            <a:srgbClr val="E2CFF1">
              <a:alpha val="45490"/>
            </a:srgbClr>
          </a:solidFill>
          <a:ln>
            <a:noFill/>
          </a:ln>
        </p:spPr>
        <p:txBody>
          <a:bodyPr spcFirstLastPara="1" wrap="square" lIns="48978" tIns="24482" rIns="48978" bIns="24482" anchor="ctr" anchorCtr="0">
            <a:noAutofit/>
          </a:bodyPr>
          <a:lstStyle/>
          <a:p>
            <a:pPr marR="0" lvl="0" algn="ctr" rtl="0">
              <a:spcBef>
                <a:spcPts val="0"/>
              </a:spcBef>
              <a:spcAft>
                <a:spcPts val="0"/>
              </a:spcAft>
            </a:pPr>
            <a:endParaRPr lang="en-US" sz="964" b="1" i="1" u="sng" dirty="0">
              <a:solidFill>
                <a:schemeClr val="tx1"/>
              </a:solidFill>
              <a:latin typeface="Arial Nova Light" panose="020B0304020202020204" pitchFamily="34" charset="0"/>
              <a:ea typeface="Calibri"/>
              <a:cs typeface="Calibri"/>
              <a:sym typeface="Calibri"/>
            </a:endParaRPr>
          </a:p>
        </p:txBody>
      </p:sp>
      <p:sp>
        <p:nvSpPr>
          <p:cNvPr id="156" name="Google Shape;156;g1415ff8a744_2_0"/>
          <p:cNvSpPr/>
          <p:nvPr/>
        </p:nvSpPr>
        <p:spPr>
          <a:xfrm>
            <a:off x="3524250" y="3271718"/>
            <a:ext cx="5152937" cy="2177722"/>
          </a:xfrm>
          <a:prstGeom prst="rect">
            <a:avLst/>
          </a:prstGeom>
          <a:solidFill>
            <a:srgbClr val="4F296A"/>
          </a:solidFill>
          <a:ln w="12700" cap="flat" cmpd="sng">
            <a:noFill/>
            <a:prstDash val="solid"/>
            <a:miter lim="800000"/>
            <a:headEnd type="none" w="sm" len="sm"/>
            <a:tailEnd type="none" w="sm" len="sm"/>
          </a:ln>
        </p:spPr>
        <p:txBody>
          <a:bodyPr spcFirstLastPara="1" wrap="square" lIns="48978" tIns="24482" rIns="48978" bIns="24482" anchor="ctr" anchorCtr="0">
            <a:noAutofit/>
          </a:bodyPr>
          <a:lstStyle/>
          <a:p>
            <a:pPr marL="0" indent="0" rtl="0">
              <a:spcBef>
                <a:spcPts val="0"/>
              </a:spcBef>
              <a:spcAft>
                <a:spcPts val="0"/>
              </a:spcAft>
              <a:buNone/>
            </a:pPr>
            <a:endParaRPr lang="en-US" sz="643" b="0" dirty="0">
              <a:effectLst/>
              <a:latin typeface="Arial Nova Light" panose="020B0304020202020204" pitchFamily="34" charset="0"/>
            </a:endParaRPr>
          </a:p>
        </p:txBody>
      </p:sp>
      <p:sp>
        <p:nvSpPr>
          <p:cNvPr id="160" name="Google Shape;160;g1415ff8a744_2_0"/>
          <p:cNvSpPr/>
          <p:nvPr/>
        </p:nvSpPr>
        <p:spPr>
          <a:xfrm>
            <a:off x="5252111" y="1952289"/>
            <a:ext cx="3415640" cy="1344612"/>
          </a:xfrm>
          <a:prstGeom prst="rect">
            <a:avLst/>
          </a:prstGeom>
          <a:solidFill>
            <a:srgbClr val="CDDD00"/>
          </a:solidFill>
          <a:ln w="12700" cap="flat" cmpd="sng">
            <a:solidFill>
              <a:srgbClr val="CDDD00"/>
            </a:solidFill>
            <a:prstDash val="solid"/>
            <a:miter lim="800000"/>
            <a:headEnd type="none" w="sm" len="sm"/>
            <a:tailEnd type="none" w="sm" len="sm"/>
          </a:ln>
        </p:spPr>
        <p:txBody>
          <a:bodyPr spcFirstLastPara="1" wrap="square" lIns="48978" tIns="24482" rIns="48978" bIns="24482" anchor="ctr" anchorCtr="0">
            <a:noAutofit/>
          </a:bodyPr>
          <a:lstStyle/>
          <a:p>
            <a:pPr marL="0" marR="0" lvl="0" indent="0" algn="ctr" rtl="0">
              <a:spcBef>
                <a:spcPts val="0"/>
              </a:spcBef>
              <a:spcAft>
                <a:spcPts val="0"/>
              </a:spcAft>
              <a:buNone/>
            </a:pPr>
            <a:endParaRPr lang="en-GB" sz="1071" b="1" i="1" dirty="0">
              <a:effectLst/>
              <a:latin typeface="Arial Nova" panose="020B050402020202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21556D97-AB13-F1B7-E400-791883169246}"/>
              </a:ext>
            </a:extLst>
          </p:cNvPr>
          <p:cNvSpPr txBox="1"/>
          <p:nvPr/>
        </p:nvSpPr>
        <p:spPr>
          <a:xfrm>
            <a:off x="3466846" y="3253231"/>
            <a:ext cx="5143500" cy="2433487"/>
          </a:xfrm>
          <a:prstGeom prst="rect">
            <a:avLst/>
          </a:prstGeom>
          <a:noFill/>
          <a:ln>
            <a:noFill/>
          </a:ln>
        </p:spPr>
        <p:txBody>
          <a:bodyPr wrap="square" rtlCol="0">
            <a:spAutoFit/>
          </a:bodyPr>
          <a:lstStyle/>
          <a:p>
            <a:r>
              <a:rPr lang="en-GB" sz="857" dirty="0">
                <a:solidFill>
                  <a:schemeClr val="bg1"/>
                </a:solidFill>
                <a:latin typeface="Arial Nova Light" panose="020B0304020202020204" pitchFamily="34" charset="0"/>
              </a:rPr>
              <a:t>This year (since April 2022) our dedicated team of parents/carers have helped the school in many ways to implement positive changes.</a:t>
            </a:r>
          </a:p>
          <a:p>
            <a:r>
              <a:rPr lang="en-GB" sz="857" dirty="0">
                <a:solidFill>
                  <a:schemeClr val="bg1"/>
                </a:solidFill>
                <a:latin typeface="Arial Nova Light" panose="020B0304020202020204" pitchFamily="34" charset="0"/>
              </a:rPr>
              <a:t>Following on from our  meetings, Lorna the schools wellbeing and engagement officer meets with Martin (Headteacher) and any other relevant staff to follow up suggestions, ideas and concerns. We then discuss outcomes in the next meeting. </a:t>
            </a:r>
          </a:p>
          <a:p>
            <a:r>
              <a:rPr lang="en-GB" sz="857" dirty="0">
                <a:solidFill>
                  <a:schemeClr val="bg1"/>
                </a:solidFill>
                <a:latin typeface="Arial Nova Light" panose="020B0304020202020204" pitchFamily="34" charset="0"/>
              </a:rPr>
              <a:t>Changes we have made so far : </a:t>
            </a:r>
          </a:p>
          <a:p>
            <a:r>
              <a:rPr lang="en-GB" sz="857" dirty="0">
                <a:solidFill>
                  <a:schemeClr val="bg1"/>
                </a:solidFill>
                <a:latin typeface="Arial Nova Light" panose="020B0304020202020204" pitchFamily="34" charset="0"/>
              </a:rPr>
              <a:t> </a:t>
            </a:r>
            <a:r>
              <a:rPr lang="en-GB" sz="857" u="sng" dirty="0">
                <a:solidFill>
                  <a:schemeClr val="bg1"/>
                </a:solidFill>
                <a:latin typeface="Arial Nova Light" panose="020B0304020202020204" pitchFamily="34" charset="0"/>
              </a:rPr>
              <a:t>Communication-</a:t>
            </a:r>
            <a:r>
              <a:rPr lang="en-GB" sz="857" dirty="0">
                <a:solidFill>
                  <a:schemeClr val="bg1"/>
                </a:solidFill>
                <a:latin typeface="Arial Nova Light" panose="020B0304020202020204" pitchFamily="34" charset="0"/>
              </a:rPr>
              <a:t> Increase in communication between school and home has now improved, hopefully you will be receiving more photos and updates.</a:t>
            </a:r>
          </a:p>
          <a:p>
            <a:r>
              <a:rPr lang="en-GB" sz="857" dirty="0">
                <a:solidFill>
                  <a:schemeClr val="bg1"/>
                </a:solidFill>
                <a:latin typeface="Arial Nova Light" panose="020B0304020202020204" pitchFamily="34" charset="0"/>
              </a:rPr>
              <a:t>T</a:t>
            </a:r>
            <a:r>
              <a:rPr lang="en-GB" sz="857" u="sng" dirty="0">
                <a:solidFill>
                  <a:schemeClr val="bg1"/>
                </a:solidFill>
                <a:latin typeface="Arial Nova Light" panose="020B0304020202020204" pitchFamily="34" charset="0"/>
              </a:rPr>
              <a:t>raining-</a:t>
            </a:r>
            <a:r>
              <a:rPr lang="en-GB" sz="857" dirty="0">
                <a:solidFill>
                  <a:schemeClr val="bg1"/>
                </a:solidFill>
                <a:latin typeface="Arial Nova Light" panose="020B0304020202020204" pitchFamily="34" charset="0"/>
              </a:rPr>
              <a:t> The communications team is currently developing a parent page on the website to access  information/training videos.</a:t>
            </a:r>
          </a:p>
          <a:p>
            <a:r>
              <a:rPr lang="en-GB" sz="857" u="sng" dirty="0">
                <a:solidFill>
                  <a:schemeClr val="bg1"/>
                </a:solidFill>
                <a:latin typeface="Arial Nova Light" panose="020B0304020202020204" pitchFamily="34" charset="0"/>
              </a:rPr>
              <a:t>Parent/carer informal days- </a:t>
            </a:r>
            <a:r>
              <a:rPr lang="en-GB" sz="857" dirty="0">
                <a:solidFill>
                  <a:schemeClr val="bg1"/>
                </a:solidFill>
                <a:latin typeface="Arial Nova Light" panose="020B0304020202020204" pitchFamily="34" charset="0"/>
              </a:rPr>
              <a:t>Regular chances to check in and attend school events such as coffee mornings increased – Yearly school calendar created with events and other important dates.</a:t>
            </a:r>
          </a:p>
          <a:p>
            <a:r>
              <a:rPr lang="en-GB" sz="857" dirty="0">
                <a:solidFill>
                  <a:schemeClr val="bg1"/>
                </a:solidFill>
                <a:latin typeface="Arial Nova Light" panose="020B0304020202020204" pitchFamily="34" charset="0"/>
              </a:rPr>
              <a:t>And many more things</a:t>
            </a:r>
          </a:p>
          <a:p>
            <a:r>
              <a:rPr lang="en-GB" sz="857" u="sng" dirty="0">
                <a:solidFill>
                  <a:schemeClr val="bg1"/>
                </a:solidFill>
                <a:latin typeface="Arial Nova Light" panose="020B0304020202020204" pitchFamily="34" charset="0"/>
              </a:rPr>
              <a:t>Raised funds for wellbeing events</a:t>
            </a:r>
            <a:r>
              <a:rPr lang="en-GB" sz="857" dirty="0">
                <a:solidFill>
                  <a:schemeClr val="bg1"/>
                </a:solidFill>
                <a:latin typeface="Arial Nova Light" panose="020B0304020202020204" pitchFamily="34" charset="0"/>
              </a:rPr>
              <a:t>– Raised over £50 (Not including donations of vouchers and raffle prizes and easter eggs ).</a:t>
            </a:r>
          </a:p>
          <a:p>
            <a:r>
              <a:rPr lang="en-GB" sz="857" u="sng" dirty="0">
                <a:solidFill>
                  <a:schemeClr val="bg1"/>
                </a:solidFill>
                <a:latin typeface="Arial Nova Light" panose="020B0304020202020204" pitchFamily="34" charset="0"/>
              </a:rPr>
              <a:t>Planned events-  </a:t>
            </a:r>
            <a:r>
              <a:rPr lang="en-GB" sz="857" dirty="0">
                <a:solidFill>
                  <a:schemeClr val="bg1"/>
                </a:solidFill>
                <a:latin typeface="Arial Nova Light" panose="020B0304020202020204" pitchFamily="34" charset="0"/>
              </a:rPr>
              <a:t>Summer picnic for families etc </a:t>
            </a:r>
          </a:p>
          <a:p>
            <a:endParaRPr lang="en-GB" sz="750" dirty="0">
              <a:solidFill>
                <a:srgbClr val="F2E9F9"/>
              </a:solidFill>
              <a:latin typeface="Arial Nova Light" panose="020B0304020202020204" pitchFamily="34" charset="0"/>
            </a:endParaRPr>
          </a:p>
          <a:p>
            <a:r>
              <a:rPr lang="en-GB" sz="750" dirty="0">
                <a:solidFill>
                  <a:srgbClr val="F2E9F9"/>
                </a:solidFill>
                <a:latin typeface="Arial Nova Light" panose="020B0304020202020204" pitchFamily="34" charset="0"/>
              </a:rPr>
              <a:t> </a:t>
            </a:r>
          </a:p>
        </p:txBody>
      </p:sp>
      <p:sp>
        <p:nvSpPr>
          <p:cNvPr id="2" name="AutoShape 2" descr="modified 23 May 2022, 2:31 p.m.">
            <a:extLst>
              <a:ext uri="{FF2B5EF4-FFF2-40B4-BE49-F238E27FC236}">
                <a16:creationId xmlns:a16="http://schemas.microsoft.com/office/drawing/2014/main" id="{CD2A46E3-7F23-432A-A40C-FA0EA038BA51}"/>
              </a:ext>
            </a:extLst>
          </p:cNvPr>
          <p:cNvSpPr>
            <a:spLocks noChangeAspect="1" noChangeArrowheads="1"/>
          </p:cNvSpPr>
          <p:nvPr/>
        </p:nvSpPr>
        <p:spPr bwMode="auto">
          <a:xfrm>
            <a:off x="6014357" y="3347357"/>
            <a:ext cx="163286" cy="1632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8986" tIns="24493" rIns="48986" bIns="24493" numCol="1" anchor="t" anchorCtr="0" compatLnSpc="1">
            <a:prstTxWarp prst="textNoShape">
              <a:avLst/>
            </a:prstTxWarp>
          </a:bodyPr>
          <a:lstStyle/>
          <a:p>
            <a:endParaRPr lang="en-GB" sz="750">
              <a:latin typeface="Arial Nova Light" panose="020B0304020202020204" pitchFamily="34" charset="0"/>
            </a:endParaRPr>
          </a:p>
        </p:txBody>
      </p:sp>
      <p:sp>
        <p:nvSpPr>
          <p:cNvPr id="7" name="Footer Placeholder 6">
            <a:extLst>
              <a:ext uri="{FF2B5EF4-FFF2-40B4-BE49-F238E27FC236}">
                <a16:creationId xmlns:a16="http://schemas.microsoft.com/office/drawing/2014/main" id="{7B32E687-8185-38CC-CF79-D777BEDFAF18}"/>
              </a:ext>
            </a:extLst>
          </p:cNvPr>
          <p:cNvSpPr>
            <a:spLocks noGrp="1"/>
          </p:cNvSpPr>
          <p:nvPr>
            <p:ph type="ftr" idx="11"/>
          </p:nvPr>
        </p:nvSpPr>
        <p:spPr>
          <a:xfrm>
            <a:off x="3466846" y="6563772"/>
            <a:ext cx="6005127" cy="365125"/>
          </a:xfrm>
        </p:spPr>
        <p:txBody>
          <a:bodyPr/>
          <a:lstStyle/>
          <a:p>
            <a:r>
              <a:rPr lang="en-GB" dirty="0"/>
              <a:t>Lorna Wilson- Wellbeing and Engagement officer</a:t>
            </a:r>
          </a:p>
          <a:p>
            <a:r>
              <a:rPr lang="en-GB" dirty="0">
                <a:hlinkClick r:id="rId4"/>
              </a:rPr>
              <a:t>Lorna.Wilson@percyhedley.org.uk</a:t>
            </a:r>
            <a:r>
              <a:rPr lang="en-GB" dirty="0"/>
              <a:t> – 0191 2815821 </a:t>
            </a:r>
          </a:p>
        </p:txBody>
      </p:sp>
      <p:pic>
        <p:nvPicPr>
          <p:cNvPr id="13" name="Picture 12">
            <a:extLst>
              <a:ext uri="{FF2B5EF4-FFF2-40B4-BE49-F238E27FC236}">
                <a16:creationId xmlns:a16="http://schemas.microsoft.com/office/drawing/2014/main" id="{46E2D7AE-35A1-1005-D52C-3589CBCFF918}"/>
              </a:ext>
            </a:extLst>
          </p:cNvPr>
          <p:cNvPicPr>
            <a:picLocks noChangeAspect="1"/>
          </p:cNvPicPr>
          <p:nvPr/>
        </p:nvPicPr>
        <p:blipFill>
          <a:blip r:embed="rId5"/>
          <a:stretch>
            <a:fillRect/>
          </a:stretch>
        </p:blipFill>
        <p:spPr>
          <a:xfrm>
            <a:off x="3524251" y="5449440"/>
            <a:ext cx="2070328" cy="1218041"/>
          </a:xfrm>
          <a:prstGeom prst="rect">
            <a:avLst/>
          </a:prstGeom>
        </p:spPr>
      </p:pic>
      <p:pic>
        <p:nvPicPr>
          <p:cNvPr id="15" name="Picture 14">
            <a:extLst>
              <a:ext uri="{FF2B5EF4-FFF2-40B4-BE49-F238E27FC236}">
                <a16:creationId xmlns:a16="http://schemas.microsoft.com/office/drawing/2014/main" id="{AAC6F14B-76F3-158F-A044-363248DFD7EE}"/>
              </a:ext>
            </a:extLst>
          </p:cNvPr>
          <p:cNvPicPr>
            <a:picLocks noChangeAspect="1"/>
          </p:cNvPicPr>
          <p:nvPr/>
        </p:nvPicPr>
        <p:blipFill>
          <a:blip r:embed="rId6"/>
          <a:stretch>
            <a:fillRect/>
          </a:stretch>
        </p:blipFill>
        <p:spPr>
          <a:xfrm>
            <a:off x="6775752" y="5449440"/>
            <a:ext cx="1912550" cy="1179162"/>
          </a:xfrm>
          <a:prstGeom prst="rect">
            <a:avLst/>
          </a:prstGeom>
        </p:spPr>
      </p:pic>
      <p:sp>
        <p:nvSpPr>
          <p:cNvPr id="3" name="TextBox 2">
            <a:extLst>
              <a:ext uri="{FF2B5EF4-FFF2-40B4-BE49-F238E27FC236}">
                <a16:creationId xmlns:a16="http://schemas.microsoft.com/office/drawing/2014/main" id="{C4C62D1E-5658-C844-6554-D4A32A342E4A}"/>
              </a:ext>
            </a:extLst>
          </p:cNvPr>
          <p:cNvSpPr txBox="1"/>
          <p:nvPr/>
        </p:nvSpPr>
        <p:spPr>
          <a:xfrm>
            <a:off x="5594579" y="5449440"/>
            <a:ext cx="1170058" cy="982577"/>
          </a:xfrm>
          <a:prstGeom prst="rect">
            <a:avLst/>
          </a:prstGeom>
          <a:noFill/>
        </p:spPr>
        <p:txBody>
          <a:bodyPr wrap="square" rtlCol="0">
            <a:spAutoFit/>
          </a:bodyPr>
          <a:lstStyle/>
          <a:p>
            <a:pPr algn="ctr"/>
            <a:r>
              <a:rPr lang="en-GB" sz="964" dirty="0">
                <a:ln w="0"/>
                <a:solidFill>
                  <a:schemeClr val="accent1"/>
                </a:solidFill>
                <a:effectLst>
                  <a:outerShdw blurRad="38100" dist="25400" dir="5400000" algn="ctr" rotWithShape="0">
                    <a:srgbClr val="6E747A">
                      <a:alpha val="43000"/>
                    </a:srgbClr>
                  </a:outerShdw>
                </a:effectLst>
              </a:rPr>
              <a:t>Hope to see you at one of our next  upcoming evens.  Thank you all for your continued support!</a:t>
            </a:r>
          </a:p>
        </p:txBody>
      </p:sp>
      <p:pic>
        <p:nvPicPr>
          <p:cNvPr id="8" name="Picture 7">
            <a:extLst>
              <a:ext uri="{FF2B5EF4-FFF2-40B4-BE49-F238E27FC236}">
                <a16:creationId xmlns:a16="http://schemas.microsoft.com/office/drawing/2014/main" id="{89E1D9E7-39FA-7752-9072-EB60088F9395}"/>
              </a:ext>
            </a:extLst>
          </p:cNvPr>
          <p:cNvPicPr>
            <a:picLocks noChangeAspect="1"/>
          </p:cNvPicPr>
          <p:nvPr/>
        </p:nvPicPr>
        <p:blipFill rotWithShape="1">
          <a:blip r:embed="rId7"/>
          <a:srcRect l="13542" t="26878" r="19537"/>
          <a:stretch/>
        </p:blipFill>
        <p:spPr>
          <a:xfrm>
            <a:off x="3546085" y="1958001"/>
            <a:ext cx="1736921" cy="1313717"/>
          </a:xfrm>
          <a:prstGeom prst="rect">
            <a:avLst/>
          </a:prstGeom>
        </p:spPr>
      </p:pic>
      <p:sp>
        <p:nvSpPr>
          <p:cNvPr id="9" name="TextBox 8">
            <a:extLst>
              <a:ext uri="{FF2B5EF4-FFF2-40B4-BE49-F238E27FC236}">
                <a16:creationId xmlns:a16="http://schemas.microsoft.com/office/drawing/2014/main" id="{A63D781F-5FA0-B185-A46D-64EE7E09F66B}"/>
              </a:ext>
            </a:extLst>
          </p:cNvPr>
          <p:cNvSpPr txBox="1"/>
          <p:nvPr/>
        </p:nvSpPr>
        <p:spPr>
          <a:xfrm>
            <a:off x="5340411" y="1932453"/>
            <a:ext cx="3406579" cy="1889363"/>
          </a:xfrm>
          <a:prstGeom prst="rect">
            <a:avLst/>
          </a:prstGeom>
          <a:noFill/>
        </p:spPr>
        <p:txBody>
          <a:bodyPr wrap="square" rtlCol="0">
            <a:spAutoFit/>
          </a:bodyPr>
          <a:lstStyle/>
          <a:p>
            <a:r>
              <a:rPr lang="en-GB" sz="964" dirty="0"/>
              <a:t>We had a successful PBS(Positive behaviour support) focused Coffee morning in April run by some of the PBS team, parents and carers had the opportunity to discuss students plans and ask any question- We will keep you updated with future PBS coffee days.</a:t>
            </a:r>
          </a:p>
          <a:p>
            <a:r>
              <a:rPr lang="en-GB" sz="964" dirty="0"/>
              <a:t>Our next coffee morning is on Monday 5</a:t>
            </a:r>
            <a:r>
              <a:rPr lang="en-GB" sz="964" baseline="30000" dirty="0"/>
              <a:t>th</a:t>
            </a:r>
            <a:r>
              <a:rPr lang="en-GB" sz="964" dirty="0"/>
              <a:t> June and is focused around internet safety. Our next Friends of NCS(PTS) gathering will be on Tuesday 13</a:t>
            </a:r>
            <a:r>
              <a:rPr lang="en-GB" sz="964" baseline="30000" dirty="0"/>
              <a:t>th</a:t>
            </a:r>
            <a:r>
              <a:rPr lang="en-GB" sz="964" dirty="0"/>
              <a:t> June at 9.30am .</a:t>
            </a:r>
          </a:p>
          <a:p>
            <a:endParaRPr lang="en-GB" sz="750" dirty="0"/>
          </a:p>
          <a:p>
            <a:endParaRPr lang="en-GB" sz="750" dirty="0"/>
          </a:p>
          <a:p>
            <a:endParaRPr lang="en-GB" sz="750" dirty="0"/>
          </a:p>
          <a:p>
            <a:endParaRPr lang="en-GB" sz="750" dirty="0"/>
          </a:p>
        </p:txBody>
      </p:sp>
      <p:pic>
        <p:nvPicPr>
          <p:cNvPr id="4" name="Picture 3">
            <a:extLst>
              <a:ext uri="{FF2B5EF4-FFF2-40B4-BE49-F238E27FC236}">
                <a16:creationId xmlns:a16="http://schemas.microsoft.com/office/drawing/2014/main" id="{CCDECB78-862E-ED75-C4BA-9D8847D9B7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78" b="91111" l="5778" r="92889">
                        <a14:foregroundMark x1="6222" y1="40889" x2="6222" y2="40889"/>
                        <a14:foregroundMark x1="19111" y1="39556" x2="19111" y2="39556"/>
                        <a14:foregroundMark x1="26222" y1="44889" x2="26222" y2="44889"/>
                        <a14:foregroundMark x1="49778" y1="51111" x2="49778" y2="51111"/>
                        <a14:foregroundMark x1="48444" y1="51111" x2="52444" y2="45333"/>
                        <a14:foregroundMark x1="93333" y1="33778" x2="93333" y2="33778"/>
                        <a14:foregroundMark x1="69333" y1="64000" x2="69333" y2="64000"/>
                        <a14:foregroundMark x1="38667" y1="74667" x2="38667" y2="74667"/>
                        <a14:foregroundMark x1="54667" y1="91111" x2="54667" y2="91111"/>
                        <a14:foregroundMark x1="65333" y1="67556" x2="65333" y2="67556"/>
                        <a14:foregroundMark x1="92000" y1="47111" x2="92000" y2="47111"/>
                        <a14:foregroundMark x1="81778" y1="48444" x2="81778" y2="48444"/>
                        <a14:foregroundMark x1="73778" y1="53778" x2="73778" y2="53778"/>
                        <a14:foregroundMark x1="73778" y1="53778" x2="73778" y2="53778"/>
                        <a14:foregroundMark x1="38222" y1="72889" x2="38222" y2="72889"/>
                        <a14:foregroundMark x1="38222" y1="72889" x2="38222" y2="72889"/>
                        <a14:foregroundMark x1="38222" y1="72889" x2="38222" y2="72889"/>
                        <a14:foregroundMark x1="38222" y1="72889" x2="38222" y2="72889"/>
                        <a14:foregroundMark x1="40000" y1="72889" x2="40000" y2="72889"/>
                        <a14:foregroundMark x1="40000" y1="72889" x2="40000" y2="72889"/>
                        <a14:foregroundMark x1="40000" y1="72889" x2="40000" y2="72889"/>
                        <a14:foregroundMark x1="24444" y1="49333" x2="24444" y2="49333"/>
                        <a14:foregroundMark x1="24444" y1="49333" x2="24444" y2="49333"/>
                        <a14:foregroundMark x1="32889" y1="76889" x2="47111" y2="84444"/>
                        <a14:foregroundMark x1="47556" y1="87111" x2="35556" y2="76889"/>
                        <a14:foregroundMark x1="34667" y1="79111" x2="51556" y2="87111"/>
                        <a14:backgroundMark x1="93333" y1="33333" x2="93333" y2="33333"/>
                        <a14:backgroundMark x1="92444" y1="51556" x2="94222" y2="34667"/>
                      </a14:backgroundRemoval>
                    </a14:imgEffect>
                  </a14:imgLayer>
                </a14:imgProps>
              </a:ext>
            </a:extLst>
          </a:blip>
          <a:stretch>
            <a:fillRect/>
          </a:stretch>
        </p:blipFill>
        <p:spPr>
          <a:xfrm>
            <a:off x="3850501" y="2272468"/>
            <a:ext cx="787160" cy="787160"/>
          </a:xfrm>
          <a:prstGeom prst="rect">
            <a:avLst/>
          </a:prstGeom>
        </p:spPr>
      </p:pic>
    </p:spTree>
    <p:extLst>
      <p:ext uri="{BB962C8B-B14F-4D97-AF65-F5344CB8AC3E}">
        <p14:creationId xmlns:p14="http://schemas.microsoft.com/office/powerpoint/2010/main" val="2050997455"/>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6b25ac1-2b21-48dc-a9b3-5af51ee40fb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EA7B9AD251174F80C1D145366E1169" ma:contentTypeVersion="6" ma:contentTypeDescription="Create a new document." ma:contentTypeScope="" ma:versionID="2dd7340b760b19f99ec5743be5770a1e">
  <xsd:schema xmlns:xsd="http://www.w3.org/2001/XMLSchema" xmlns:xs="http://www.w3.org/2001/XMLSchema" xmlns:p="http://schemas.microsoft.com/office/2006/metadata/properties" xmlns:ns3="a6b25ac1-2b21-48dc-a9b3-5af51ee40fb3" xmlns:ns4="bfed0740-4a8f-4049-9394-64634209bdd8" targetNamespace="http://schemas.microsoft.com/office/2006/metadata/properties" ma:root="true" ma:fieldsID="676c313932a1a151c89d73d2a9fcf127" ns3:_="" ns4:_="">
    <xsd:import namespace="a6b25ac1-2b21-48dc-a9b3-5af51ee40fb3"/>
    <xsd:import namespace="bfed0740-4a8f-4049-9394-64634209bdd8"/>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b25ac1-2b21-48dc-a9b3-5af51ee40f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ed0740-4a8f-4049-9394-64634209bdd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F2184A-1D91-403B-A0B8-9F8E3CAE9FF4}">
  <ds:schemaRefs>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 ds:uri="http://purl.org/dc/elements/1.1/"/>
    <ds:schemaRef ds:uri="http://schemas.openxmlformats.org/package/2006/metadata/core-properties"/>
    <ds:schemaRef ds:uri="a6b25ac1-2b21-48dc-a9b3-5af51ee40fb3"/>
    <ds:schemaRef ds:uri="bfed0740-4a8f-4049-9394-64634209bdd8"/>
    <ds:schemaRef ds:uri="http://schemas.microsoft.com/office/2006/metadata/properties"/>
  </ds:schemaRefs>
</ds:datastoreItem>
</file>

<file path=customXml/itemProps2.xml><?xml version="1.0" encoding="utf-8"?>
<ds:datastoreItem xmlns:ds="http://schemas.openxmlformats.org/officeDocument/2006/customXml" ds:itemID="{AE7FABB0-C75E-4D2E-8472-13AFCE14311E}">
  <ds:schemaRefs>
    <ds:schemaRef ds:uri="http://schemas.microsoft.com/sharepoint/v3/contenttype/forms"/>
  </ds:schemaRefs>
</ds:datastoreItem>
</file>

<file path=customXml/itemProps3.xml><?xml version="1.0" encoding="utf-8"?>
<ds:datastoreItem xmlns:ds="http://schemas.openxmlformats.org/officeDocument/2006/customXml" ds:itemID="{5AA07911-FF37-4BCC-80AB-7068D0650D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b25ac1-2b21-48dc-a9b3-5af51ee40fb3"/>
    <ds:schemaRef ds:uri="bfed0740-4a8f-4049-9394-64634209bd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TotalTime>
  <Words>649</Words>
  <Application>Microsoft Office PowerPoint</Application>
  <PresentationFormat>Widescreen</PresentationFormat>
  <Paragraphs>49</Paragraphs>
  <Slides>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Amasis MT Pro Black</vt:lpstr>
      <vt:lpstr>Arial</vt:lpstr>
      <vt:lpstr>Arial Nova</vt:lpstr>
      <vt:lpstr>Arial Nova Light</vt:lpstr>
      <vt:lpstr>Calibri</vt:lpstr>
      <vt:lpstr>Wingdings</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Lorna Wilson</dc:creator>
  <cp:lastModifiedBy>Lorna Wilson</cp:lastModifiedBy>
  <cp:revision>2</cp:revision>
  <dcterms:created xsi:type="dcterms:W3CDTF">2023-05-16T19:15:50Z</dcterms:created>
  <dcterms:modified xsi:type="dcterms:W3CDTF">2023-05-17T07:28:55Z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0x0101005FEA7B9AD251174F80C1D145366E1169</vt:lpwstr>
  </property>
</Properties>
</file>